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39"/>
  </p:notesMasterIdLst>
  <p:sldIdLst>
    <p:sldId id="256" r:id="rId2"/>
    <p:sldId id="257" r:id="rId3"/>
    <p:sldId id="290" r:id="rId4"/>
    <p:sldId id="259" r:id="rId5"/>
    <p:sldId id="260" r:id="rId6"/>
    <p:sldId id="265" r:id="rId7"/>
    <p:sldId id="267" r:id="rId8"/>
    <p:sldId id="263" r:id="rId9"/>
    <p:sldId id="270" r:id="rId10"/>
    <p:sldId id="277" r:id="rId11"/>
    <p:sldId id="278" r:id="rId12"/>
    <p:sldId id="279" r:id="rId13"/>
    <p:sldId id="283" r:id="rId14"/>
    <p:sldId id="286" r:id="rId15"/>
    <p:sldId id="287" r:id="rId16"/>
    <p:sldId id="275" r:id="rId17"/>
    <p:sldId id="288" r:id="rId18"/>
    <p:sldId id="289" r:id="rId19"/>
    <p:sldId id="293" r:id="rId20"/>
    <p:sldId id="296" r:id="rId21"/>
    <p:sldId id="298" r:id="rId22"/>
    <p:sldId id="297" r:id="rId23"/>
    <p:sldId id="304" r:id="rId24"/>
    <p:sldId id="305" r:id="rId25"/>
    <p:sldId id="299" r:id="rId26"/>
    <p:sldId id="306" r:id="rId27"/>
    <p:sldId id="300" r:id="rId28"/>
    <p:sldId id="307" r:id="rId29"/>
    <p:sldId id="301" r:id="rId30"/>
    <p:sldId id="308" r:id="rId31"/>
    <p:sldId id="302" r:id="rId32"/>
    <p:sldId id="309" r:id="rId33"/>
    <p:sldId id="310" r:id="rId34"/>
    <p:sldId id="311" r:id="rId35"/>
    <p:sldId id="312" r:id="rId36"/>
    <p:sldId id="303" r:id="rId37"/>
    <p:sldId id="295"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99"/>
    <p:restoredTop sz="70122"/>
  </p:normalViewPr>
  <p:slideViewPr>
    <p:cSldViewPr snapToGrid="0" snapToObjects="1">
      <p:cViewPr>
        <p:scale>
          <a:sx n="94" d="100"/>
          <a:sy n="94" d="100"/>
        </p:scale>
        <p:origin x="200" y="112"/>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notesMaster" Target="notesMasters/notesMaster1.xml"/><Relationship Id="rId40" Type="http://schemas.openxmlformats.org/officeDocument/2006/relationships/presProps" Target="presProps.xml"/><Relationship Id="rId41" Type="http://schemas.openxmlformats.org/officeDocument/2006/relationships/viewProps" Target="viewProps.xml"/><Relationship Id="rId42" Type="http://schemas.openxmlformats.org/officeDocument/2006/relationships/theme" Target="theme/theme1.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dirty="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21/03/2017</a:t>
            </a:fld>
            <a:endParaRPr lang="en-GB" dirty="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dirty="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dirty="0"/>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dirty="0"/>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1. Alice wants</a:t>
            </a:r>
            <a:r>
              <a:rPr lang="en-GB" baseline="0" smtClean="0"/>
              <a:t> to buy a </a:t>
            </a:r>
            <a:r>
              <a:rPr lang="en-GB" baseline="0" err="1" smtClean="0"/>
              <a:t>SmartPhone</a:t>
            </a:r>
            <a:r>
              <a:rPr lang="en-GB" baseline="0" smtClean="0"/>
              <a:t> on </a:t>
            </a:r>
            <a:r>
              <a:rPr lang="en-GB" baseline="0" err="1" smtClean="0"/>
              <a:t>Ebay</a:t>
            </a:r>
            <a:r>
              <a:rPr lang="en-GB" baseline="0" smtClean="0"/>
              <a:t>. She is willing to pay a certain amount of money for it.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Might be possible that Alice’s money is already been transferred, but Bob will check it a couple of days later.  </a:t>
            </a:r>
          </a:p>
          <a:p>
            <a:pPr marL="628650" lvl="1" indent="-171450">
              <a:buFontTx/>
              <a:buChar char="-"/>
            </a:pPr>
            <a:r>
              <a:rPr lang="en-GB" baseline="0" dirty="0" smtClean="0"/>
              <a:t>When </a:t>
            </a:r>
            <a:r>
              <a:rPr lang="en-GB" baseline="0" dirty="0" smtClean="0"/>
              <a:t>the payment is confirmed by Bob, the Smartphone will be shipped to Alice.  </a:t>
            </a: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always a delay between seller and buyers and implies also some costs for the company (the middleman has to be paid for his work).  </a:t>
            </a:r>
          </a:p>
          <a:p>
            <a:pPr marL="457200" lvl="1" indent="0">
              <a:buNone/>
            </a:pPr>
            <a:r>
              <a:rPr lang="en-GB" baseline="0" dirty="0" smtClean="0"/>
              <a:t>A lawyer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r>
              <a:rPr lang="en-GB" baseline="0" dirty="0" smtClean="0"/>
              <a:t>.</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As </a:t>
            </a:r>
            <a:r>
              <a:rPr lang="de-CH" baseline="0" err="1" smtClean="0"/>
              <a:t>soon</a:t>
            </a:r>
            <a:r>
              <a:rPr lang="de-CH" baseline="0" smtClean="0"/>
              <a:t> </a:t>
            </a:r>
            <a:r>
              <a:rPr lang="de-CH" baseline="0" err="1" smtClean="0"/>
              <a:t>as</a:t>
            </a:r>
            <a:r>
              <a:rPr lang="de-CH" baseline="0" smtClean="0"/>
              <a:t> Alice </a:t>
            </a:r>
            <a:r>
              <a:rPr lang="de-CH" baseline="0" err="1" smtClean="0"/>
              <a:t>makes</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the</a:t>
            </a:r>
            <a:r>
              <a:rPr lang="de-CH" baseline="0" smtClean="0"/>
              <a:t> SC </a:t>
            </a:r>
            <a:r>
              <a:rPr lang="de-CH" baseline="0" err="1" smtClean="0"/>
              <a:t>is</a:t>
            </a:r>
            <a:r>
              <a:rPr lang="de-CH" baseline="0" smtClean="0"/>
              <a:t> </a:t>
            </a:r>
            <a:r>
              <a:rPr lang="de-CH" baseline="0" err="1" smtClean="0"/>
              <a:t>triggered</a:t>
            </a:r>
            <a:r>
              <a:rPr lang="de-CH" baseline="0" smtClean="0"/>
              <a:t> </a:t>
            </a:r>
            <a:r>
              <a:rPr lang="de-CH" baseline="0" err="1" smtClean="0"/>
              <a:t>and</a:t>
            </a:r>
            <a:r>
              <a:rPr lang="de-CH" baseline="0" smtClean="0"/>
              <a:t> </a:t>
            </a:r>
            <a:r>
              <a:rPr lang="de-CH" baseline="0" err="1" smtClean="0"/>
              <a:t>when</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is</a:t>
            </a:r>
            <a:r>
              <a:rPr lang="de-CH" baseline="0" smtClean="0"/>
              <a:t> </a:t>
            </a:r>
            <a:r>
              <a:rPr lang="de-CH" baseline="0" err="1" smtClean="0"/>
              <a:t>confirmed</a:t>
            </a:r>
            <a:r>
              <a:rPr lang="de-CH" baseline="0" smtClean="0"/>
              <a:t>, Ebay will </a:t>
            </a:r>
            <a:r>
              <a:rPr lang="de-CH" baseline="0" err="1" smtClean="0"/>
              <a:t>be</a:t>
            </a:r>
            <a:r>
              <a:rPr lang="de-CH" baseline="0" smtClean="0"/>
              <a:t> </a:t>
            </a:r>
            <a:r>
              <a:rPr lang="de-CH" baseline="0" err="1" smtClean="0"/>
              <a:t>noticed</a:t>
            </a:r>
            <a:r>
              <a:rPr lang="de-CH" baseline="0" smtClean="0"/>
              <a:t> </a:t>
            </a:r>
            <a:r>
              <a:rPr lang="de-CH" baseline="0" err="1" smtClean="0"/>
              <a:t>by</a:t>
            </a:r>
            <a:r>
              <a:rPr lang="de-CH" baseline="0" smtClean="0"/>
              <a:t> </a:t>
            </a:r>
            <a:r>
              <a:rPr lang="de-CH" baseline="0" err="1" smtClean="0"/>
              <a:t>the</a:t>
            </a:r>
            <a:r>
              <a:rPr lang="de-CH" baseline="0" smtClean="0"/>
              <a:t> SC </a:t>
            </a:r>
            <a:r>
              <a:rPr lang="de-CH" baseline="0" err="1" smtClean="0"/>
              <a:t>and</a:t>
            </a:r>
            <a:r>
              <a:rPr lang="de-CH" baseline="0" smtClean="0"/>
              <a:t> </a:t>
            </a:r>
            <a:r>
              <a:rPr lang="de-CH" baseline="0" err="1" smtClean="0"/>
              <a:t>can</a:t>
            </a:r>
            <a:r>
              <a:rPr lang="de-CH" baseline="0" smtClean="0"/>
              <a:t> </a:t>
            </a:r>
            <a:r>
              <a:rPr lang="de-CH" baseline="0" err="1" smtClean="0"/>
              <a:t>immediately</a:t>
            </a:r>
            <a:r>
              <a:rPr lang="de-CH" baseline="0" smtClean="0"/>
              <a:t> send </a:t>
            </a:r>
            <a:r>
              <a:rPr lang="de-CH" baseline="0" err="1" smtClean="0"/>
              <a:t>the</a:t>
            </a:r>
            <a:r>
              <a:rPr lang="de-CH" baseline="0" smtClean="0"/>
              <a:t> smart </a:t>
            </a:r>
            <a:r>
              <a:rPr lang="de-CH" baseline="0" err="1" smtClean="0"/>
              <a:t>phone</a:t>
            </a:r>
            <a:r>
              <a:rPr lang="de-CH" baseline="0" smtClean="0"/>
              <a:t>. </a:t>
            </a:r>
          </a:p>
          <a:p>
            <a:pPr marL="457200" lvl="1" indent="0">
              <a:buNone/>
            </a:pPr>
            <a:endParaRPr lang="de-CH" baseline="0" smtClean="0"/>
          </a:p>
          <a:p>
            <a:pPr marL="457200" lvl="1" indent="0">
              <a:buNone/>
            </a:pPr>
            <a:r>
              <a:rPr lang="de-CH" baseline="0" smtClean="0"/>
              <a:t>As </a:t>
            </a:r>
            <a:r>
              <a:rPr lang="de-CH" baseline="0" err="1" smtClean="0"/>
              <a:t>you</a:t>
            </a:r>
            <a:r>
              <a:rPr lang="de-CH" baseline="0" smtClean="0"/>
              <a:t> </a:t>
            </a:r>
            <a:r>
              <a:rPr lang="de-CH" baseline="0" err="1" smtClean="0"/>
              <a:t>can</a:t>
            </a:r>
            <a:r>
              <a:rPr lang="de-CH" baseline="0" smtClean="0"/>
              <a:t> </a:t>
            </a:r>
            <a:r>
              <a:rPr lang="de-CH" baseline="0" err="1" smtClean="0"/>
              <a:t>see</a:t>
            </a:r>
            <a:r>
              <a:rPr lang="de-CH" baseline="0" smtClean="0"/>
              <a:t>: </a:t>
            </a:r>
            <a:r>
              <a:rPr lang="de-CH" baseline="0" err="1" smtClean="0"/>
              <a:t>the</a:t>
            </a:r>
            <a:r>
              <a:rPr lang="de-CH" baseline="0" smtClean="0"/>
              <a:t> </a:t>
            </a:r>
            <a:r>
              <a:rPr lang="de-CH" baseline="0" err="1" smtClean="0"/>
              <a:t>process</a:t>
            </a:r>
            <a:r>
              <a:rPr lang="de-CH" baseline="0" smtClean="0"/>
              <a:t> </a:t>
            </a:r>
            <a:r>
              <a:rPr lang="de-CH" baseline="0" err="1" smtClean="0"/>
              <a:t>is</a:t>
            </a:r>
            <a:r>
              <a:rPr lang="de-CH" baseline="0" smtClean="0"/>
              <a:t> </a:t>
            </a:r>
            <a:r>
              <a:rPr lang="de-CH" baseline="0" err="1" smtClean="0"/>
              <a:t>istanteneous</a:t>
            </a:r>
            <a:r>
              <a:rPr lang="de-CH" baseline="0" smtClean="0"/>
              <a:t> </a:t>
            </a:r>
            <a:r>
              <a:rPr lang="de-CH" baseline="0" err="1" smtClean="0"/>
              <a:t>and</a:t>
            </a:r>
            <a:r>
              <a:rPr lang="de-CH" baseline="0" smtClean="0"/>
              <a:t> </a:t>
            </a:r>
            <a:r>
              <a:rPr lang="de-CH" baseline="0" err="1" smtClean="0"/>
              <a:t>there</a:t>
            </a:r>
            <a:r>
              <a:rPr lang="de-CH" baseline="0" smtClean="0"/>
              <a:t> </a:t>
            </a:r>
            <a:r>
              <a:rPr lang="de-CH" baseline="0" err="1" smtClean="0"/>
              <a:t>is</a:t>
            </a:r>
            <a:r>
              <a:rPr lang="de-CH" baseline="0" smtClean="0"/>
              <a:t> NO </a:t>
            </a:r>
            <a:r>
              <a:rPr lang="de-CH" baseline="0" err="1" smtClean="0"/>
              <a:t>need</a:t>
            </a:r>
            <a:r>
              <a:rPr lang="de-CH" baseline="0" smtClean="0"/>
              <a:t> </a:t>
            </a:r>
            <a:r>
              <a:rPr lang="de-CH" baseline="0" err="1" smtClean="0"/>
              <a:t>of</a:t>
            </a:r>
            <a:r>
              <a:rPr lang="de-CH" baseline="0" smtClean="0"/>
              <a:t> a </a:t>
            </a:r>
            <a:r>
              <a:rPr lang="de-CH" baseline="0" err="1" smtClean="0"/>
              <a:t>middleman</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Alice </a:t>
            </a:r>
            <a:r>
              <a:rPr lang="de-CH" baseline="0" dirty="0" err="1" smtClean="0"/>
              <a:t>chooses</a:t>
            </a:r>
            <a:r>
              <a:rPr lang="de-CH" baseline="0" dirty="0" smtClean="0"/>
              <a:t> a Smart </a:t>
            </a:r>
            <a:r>
              <a:rPr lang="de-CH" baseline="0" dirty="0" err="1" smtClean="0"/>
              <a:t>Contract</a:t>
            </a:r>
            <a:r>
              <a:rPr lang="de-CH" baseline="0" dirty="0" smtClean="0"/>
              <a:t>!</a:t>
            </a:r>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What does INTO</a:t>
            </a:r>
            <a:r>
              <a:rPr lang="en-GB" baseline="0" dirty="0" smtClean="0"/>
              <a:t> A SMART CONTRACT?</a:t>
            </a:r>
            <a:endParaRPr lang="en-GB" dirty="0" smtClean="0"/>
          </a:p>
          <a:p>
            <a:r>
              <a:rPr lang="en-GB" sz="1200" kern="1200" dirty="0" smtClean="0">
                <a:solidFill>
                  <a:schemeClr val="tx1"/>
                </a:solidFill>
                <a:latin typeface="+mn-lt"/>
                <a:ea typeface="+mn-ea"/>
                <a:cs typeface="+mn-cs"/>
              </a:rPr>
              <a:t>Smart Contracts are composed by fields and functions</a:t>
            </a:r>
          </a:p>
          <a:p>
            <a:r>
              <a:rPr lang="en-GB" sz="1200" kern="1200" dirty="0" smtClean="0">
                <a:solidFill>
                  <a:schemeClr val="tx1"/>
                </a:solidFill>
                <a:latin typeface="+mn-lt"/>
                <a:ea typeface="+mn-ea"/>
                <a:cs typeface="+mn-cs"/>
              </a:rPr>
              <a:t>If a Smart Contract throws an exception, the execution stops (everything gets reverted)</a:t>
            </a:r>
            <a:endParaRPr lang="en-GB" dirty="0" smtClean="0"/>
          </a:p>
          <a:p>
            <a:endParaRPr lang="en-GB" dirty="0" smtClean="0"/>
          </a:p>
          <a:p>
            <a:r>
              <a:rPr lang="en-GB" dirty="0" smtClean="0"/>
              <a:t>This contract is written in Solidity language, which</a:t>
            </a:r>
            <a:r>
              <a:rPr lang="en-GB" baseline="0" dirty="0" smtClean="0"/>
              <a:t> is high-level </a:t>
            </a:r>
            <a:r>
              <a:rPr lang="en-GB" baseline="0" dirty="0" err="1" smtClean="0"/>
              <a:t>javascript</a:t>
            </a:r>
            <a:r>
              <a:rPr lang="en-GB" baseline="0" dirty="0" smtClean="0"/>
              <a:t>-based language supported by the </a:t>
            </a:r>
            <a:r>
              <a:rPr lang="en-GB" baseline="0" dirty="0" err="1" smtClean="0"/>
              <a:t>Ethereum</a:t>
            </a:r>
            <a:r>
              <a:rPr lang="en-GB" baseline="0" dirty="0" smtClean="0"/>
              <a:t> </a:t>
            </a:r>
            <a:r>
              <a:rPr lang="en-GB" baseline="0" dirty="0" err="1" smtClean="0"/>
              <a:t>communtiy</a:t>
            </a:r>
            <a:r>
              <a:rPr lang="en-GB" baseline="0" dirty="0" smtClean="0"/>
              <a:t>. </a:t>
            </a:r>
          </a:p>
          <a:p>
            <a:r>
              <a:rPr lang="en-GB" baseline="0" dirty="0" smtClean="0"/>
              <a:t>We are going to explain later in details what </a:t>
            </a:r>
            <a:r>
              <a:rPr lang="en-GB" baseline="0" dirty="0" err="1" smtClean="0"/>
              <a:t>Ethereum</a:t>
            </a:r>
            <a:r>
              <a:rPr lang="en-GB" baseline="0" dirty="0" smtClean="0"/>
              <a:t> is and why it is so important for Smart contracts.</a:t>
            </a:r>
          </a:p>
          <a:p>
            <a:endParaRPr lang="en-GB" baseline="0" dirty="0" smtClean="0"/>
          </a:p>
          <a:p>
            <a:endParaRPr lang="en-GB" baseline="0" dirty="0" smtClean="0"/>
          </a:p>
          <a:p>
            <a:r>
              <a:rPr lang="en-GB" baseline="0" dirty="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r>
              <a:rPr lang="en-GB" baseline="0" dirty="0" smtClean="0"/>
              <a:t>Line 7: Pay function which takes as parameters an amount of </a:t>
            </a:r>
            <a:r>
              <a:rPr lang="en-GB" baseline="0" dirty="0" err="1" smtClean="0"/>
              <a:t>cryptovalue</a:t>
            </a:r>
            <a:r>
              <a:rPr lang="en-GB" baseline="0" dirty="0" smtClean="0"/>
              <a:t> and the address of the recipient </a:t>
            </a:r>
          </a:p>
          <a:p>
            <a:r>
              <a:rPr lang="en-GB" baseline="0" dirty="0" smtClean="0"/>
              <a:t>Line 8: Exception that gets thrown if the caller is not the owner (the owner is the only one that can logically send his money) or 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p>
          <a:p>
            <a:r>
              <a:rPr lang="en-GB" baseline="0" dirty="0" smtClean="0"/>
              <a:t>Line 10: The outflow registry (</a:t>
            </a:r>
            <a:r>
              <a:rPr lang="en-GB" baseline="0" dirty="0" err="1" smtClean="0"/>
              <a:t>blockchain</a:t>
            </a:r>
            <a:r>
              <a:rPr lang="en-GB" baseline="0" dirty="0" smtClean="0"/>
              <a:t>) gets updated before the ether is transferred to the recipient. </a:t>
            </a:r>
          </a:p>
          <a:p>
            <a:r>
              <a:rPr lang="en-GB" baseline="0" dirty="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applications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downtime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censorship</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fraud</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third</a:t>
            </a:r>
            <a:r>
              <a:rPr lang="it-IT" sz="1200" b="1" kern="1200" dirty="0" smtClean="0">
                <a:solidFill>
                  <a:schemeClr val="tx1"/>
                </a:solidFill>
                <a:latin typeface="+mn-lt"/>
                <a:ea typeface="+mn-ea"/>
                <a:cs typeface="+mn-cs"/>
              </a:rPr>
              <a:t> party </a:t>
            </a:r>
            <a:r>
              <a:rPr lang="it-IT" sz="1200" b="1" kern="1200" dirty="0" err="1" smtClean="0">
                <a:solidFill>
                  <a:schemeClr val="tx1"/>
                </a:solidFill>
                <a:latin typeface="+mn-lt"/>
                <a:ea typeface="+mn-ea"/>
                <a:cs typeface="+mn-cs"/>
              </a:rPr>
              <a:t>interference.These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on a custom </a:t>
            </a:r>
            <a:r>
              <a:rPr lang="it-IT" sz="1200" b="1" kern="1200" dirty="0" err="1" smtClean="0">
                <a:solidFill>
                  <a:schemeClr val="tx1"/>
                </a:solidFill>
                <a:latin typeface="+mn-lt"/>
                <a:ea typeface="+mn-ea"/>
                <a:cs typeface="+mn-cs"/>
              </a:rPr>
              <a:t>built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an </a:t>
            </a:r>
            <a:r>
              <a:rPr lang="it-IT" sz="1200" b="1" kern="1200" dirty="0" err="1" smtClean="0">
                <a:solidFill>
                  <a:schemeClr val="tx1"/>
                </a:solidFill>
                <a:latin typeface="+mn-lt"/>
                <a:ea typeface="+mn-ea"/>
                <a:cs typeface="+mn-cs"/>
              </a:rPr>
              <a:t>enormously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powerful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shared</a:t>
            </a:r>
            <a:r>
              <a:rPr lang="it-IT" sz="1200" b="1" kern="1200" dirty="0" smtClean="0">
                <a:solidFill>
                  <a:schemeClr val="tx1"/>
                </a:solidFill>
                <a:latin typeface="+mn-lt"/>
                <a:ea typeface="+mn-ea"/>
                <a:cs typeface="+mn-cs"/>
              </a:rPr>
              <a:t> global </a:t>
            </a:r>
            <a:r>
              <a:rPr lang="it-IT" sz="1200" b="1" kern="1200" dirty="0" err="1" smtClean="0">
                <a:solidFill>
                  <a:schemeClr val="tx1"/>
                </a:solidFill>
                <a:latin typeface="+mn-lt"/>
                <a:ea typeface="+mn-ea"/>
                <a:cs typeface="+mn-cs"/>
              </a:rPr>
              <a:t>infrastructure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can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value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around</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represent</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ownership</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property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enables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developers</a:t>
            </a:r>
            <a:r>
              <a:rPr lang="it-IT" sz="1200" b="1" kern="1200" dirty="0" smtClean="0">
                <a:solidFill>
                  <a:schemeClr val="tx1"/>
                </a:solidFill>
                <a:latin typeface="+mn-lt"/>
                <a:ea typeface="+mn-ea"/>
                <a:cs typeface="+mn-cs"/>
              </a:rPr>
              <a:t> to create </a:t>
            </a:r>
            <a:r>
              <a:rPr lang="it-IT" sz="1200" b="1" kern="1200" dirty="0" err="1" smtClean="0">
                <a:solidFill>
                  <a:schemeClr val="tx1"/>
                </a:solidFill>
                <a:latin typeface="+mn-lt"/>
                <a:ea typeface="+mn-ea"/>
                <a:cs typeface="+mn-cs"/>
              </a:rPr>
              <a:t>markets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store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registries</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debts</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promises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funds in </a:t>
            </a:r>
            <a:r>
              <a:rPr lang="it-IT" sz="1200" b="1" kern="1200" dirty="0" err="1" smtClean="0">
                <a:solidFill>
                  <a:schemeClr val="tx1"/>
                </a:solidFill>
                <a:latin typeface="+mn-lt"/>
                <a:ea typeface="+mn-ea"/>
                <a:cs typeface="+mn-cs"/>
              </a:rPr>
              <a:t>accordance</a:t>
            </a:r>
            <a:r>
              <a:rPr lang="it-IT" sz="1200" b="1" kern="1200" dirty="0" smtClean="0">
                <a:solidFill>
                  <a:schemeClr val="tx1"/>
                </a:solidFill>
                <a:latin typeface="+mn-lt"/>
                <a:ea typeface="+mn-ea"/>
                <a:cs typeface="+mn-cs"/>
              </a:rPr>
              <a:t> with </a:t>
            </a:r>
            <a:r>
              <a:rPr lang="it-IT" sz="1200" b="1" kern="1200" dirty="0" err="1" smtClean="0">
                <a:solidFill>
                  <a:schemeClr val="tx1"/>
                </a:solidFill>
                <a:latin typeface="+mn-lt"/>
                <a:ea typeface="+mn-ea"/>
                <a:cs typeface="+mn-cs"/>
              </a:rPr>
              <a:t>instructions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given</a:t>
            </a:r>
            <a:r>
              <a:rPr lang="it-IT" sz="1200" b="1" kern="1200" dirty="0" smtClean="0">
                <a:solidFill>
                  <a:schemeClr val="tx1"/>
                </a:solidFill>
                <a:latin typeface="+mn-lt"/>
                <a:ea typeface="+mn-ea"/>
                <a:cs typeface="+mn-cs"/>
              </a:rPr>
              <a:t> long in the </a:t>
            </a:r>
            <a:r>
              <a:rPr lang="it-IT" sz="1200" b="1" kern="1200" dirty="0" err="1" smtClean="0">
                <a:solidFill>
                  <a:schemeClr val="tx1"/>
                </a:solidFill>
                <a:latin typeface="+mn-lt"/>
                <a:ea typeface="+mn-ea"/>
                <a:cs typeface="+mn-cs"/>
              </a:rPr>
              <a:t>past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like</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or a </a:t>
            </a:r>
            <a:r>
              <a:rPr lang="it-IT" sz="1200" b="1" kern="1200" dirty="0" err="1" smtClean="0">
                <a:solidFill>
                  <a:schemeClr val="tx1"/>
                </a:solidFill>
                <a:latin typeface="+mn-lt"/>
                <a:ea typeface="+mn-ea"/>
                <a:cs typeface="+mn-cs"/>
              </a:rPr>
              <a:t>futures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many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other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things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have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not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been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invented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yet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 middle man or </a:t>
            </a:r>
            <a:r>
              <a:rPr lang="it-IT" sz="1200" b="1" kern="1200" dirty="0" err="1" smtClean="0">
                <a:solidFill>
                  <a:schemeClr val="tx1"/>
                </a:solidFill>
                <a:latin typeface="+mn-lt"/>
                <a:ea typeface="+mn-ea"/>
                <a:cs typeface="+mn-cs"/>
              </a:rPr>
              <a:t>counterparty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risk</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ETHER:</a:t>
            </a:r>
            <a:r>
              <a:rPr lang="it-IT" sz="1200" b="1" kern="1200" baseline="0" dirty="0" smtClean="0">
                <a:solidFill>
                  <a:schemeClr val="tx1"/>
                </a:solidFill>
                <a:latin typeface="+mn-lt"/>
                <a:ea typeface="+mn-ea"/>
                <a:cs typeface="+mn-cs"/>
              </a:rPr>
              <a:t> </a:t>
            </a:r>
          </a:p>
          <a:p>
            <a:r>
              <a:rPr lang="it-IT" sz="1200" b="1" kern="1200" baseline="0" dirty="0" err="1" smtClean="0">
                <a:solidFill>
                  <a:schemeClr val="tx1"/>
                </a:solidFill>
                <a:latin typeface="+mn-lt"/>
                <a:ea typeface="+mn-ea"/>
                <a:cs typeface="+mn-cs"/>
              </a:rPr>
              <a:t>Cryptovalue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used</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Etherum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as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payment</a:t>
            </a:r>
            <a:r>
              <a:rPr lang="it-IT" sz="1200" b="1" kern="1200" baseline="0" dirty="0" smtClean="0">
                <a:solidFill>
                  <a:schemeClr val="tx1"/>
                </a:solidFill>
                <a:latin typeface="+mn-lt"/>
                <a:ea typeface="+mn-ea"/>
                <a:cs typeface="+mn-cs"/>
              </a:rPr>
              <a:t> for </a:t>
            </a:r>
            <a:r>
              <a:rPr lang="it-IT" sz="1200" b="1" kern="1200" baseline="0" dirty="0" err="1" smtClean="0">
                <a:solidFill>
                  <a:schemeClr val="tx1"/>
                </a:solidFill>
                <a:latin typeface="+mn-lt"/>
                <a:ea typeface="+mn-ea"/>
                <a:cs typeface="+mn-cs"/>
              </a:rPr>
              <a:t>executing</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contracts</a:t>
            </a:r>
            <a:r>
              <a:rPr lang="it-IT" sz="1200" b="1" kern="1200" baseline="0" dirty="0" smtClean="0">
                <a:solidFill>
                  <a:schemeClr val="tx1"/>
                </a:solidFill>
                <a:latin typeface="+mn-lt"/>
                <a:ea typeface="+mn-ea"/>
                <a:cs typeface="+mn-cs"/>
              </a:rPr>
              <a:t> (ANALOGOUS TO BITCOINS FOR BLOCK CHAIN TRANSACTIONS)</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 </a:t>
            </a:r>
            <a:r>
              <a:rPr lang="it-IT" sz="1200" kern="1200" dirty="0" smtClean="0">
                <a:solidFill>
                  <a:schemeClr val="tx1"/>
                </a:solidFill>
                <a:effectLst/>
                <a:latin typeface="+mn-lt"/>
                <a:ea typeface="+mn-ea"/>
                <a:cs typeface="+mn-cs"/>
              </a:rPr>
              <a:t>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typed</a:t>
            </a:r>
            <a:r>
              <a:rPr lang="it-IT" sz="1200" kern="1200" baseline="0" dirty="0" smtClean="0">
                <a:solidFill>
                  <a:schemeClr val="tx1"/>
                </a:solidFill>
                <a:effectLst/>
                <a:latin typeface="+mn-lt"/>
                <a:ea typeface="+mn-ea"/>
                <a:cs typeface="+mn-cs"/>
              </a:rPr>
              <a:t> JS-</a:t>
            </a:r>
            <a:r>
              <a:rPr lang="it-IT" sz="1200" kern="1200" baseline="0" dirty="0" err="1" smtClean="0">
                <a:solidFill>
                  <a:schemeClr val="tx1"/>
                </a:solidFill>
                <a:effectLst/>
                <a:latin typeface="+mn-lt"/>
                <a:ea typeface="+mn-ea"/>
                <a:cs typeface="+mn-cs"/>
              </a:rPr>
              <a:t>like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language</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5193487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11202070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32189153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A Player sends some Ether to the contract</a:t>
            </a:r>
          </a:p>
          <a:p>
            <a:pPr marL="228600" indent="-228600">
              <a:buAutoNum type="arabicPeriod"/>
            </a:pPr>
            <a:r>
              <a:rPr lang="en-GB" baseline="0" dirty="0" smtClean="0"/>
              <a:t>The function </a:t>
            </a:r>
            <a:r>
              <a:rPr lang="en-GB" baseline="0" dirty="0" err="1" smtClean="0"/>
              <a:t>fallback</a:t>
            </a:r>
            <a:r>
              <a:rPr lang="en-GB" baseline="0" dirty="0" smtClean="0"/>
              <a:t> is invoked </a:t>
            </a:r>
          </a:p>
          <a:p>
            <a:pPr marL="685800" lvl="1" indent="-228600">
              <a:buAutoNum type="arabicPeriod"/>
            </a:pPr>
            <a:r>
              <a:rPr lang="en-GB" baseline="0" dirty="0" smtClean="0"/>
              <a:t>The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If the amount is enough (INAF) the player is accepted as the new king </a:t>
            </a:r>
          </a:p>
          <a:p>
            <a:pPr marL="685800" lvl="1" indent="-228600">
              <a:buAutoNum type="arabicPeriod"/>
            </a:pPr>
            <a:r>
              <a:rPr lang="en-GB" baseline="0" dirty="0" smtClean="0"/>
              <a:t>Compensation is sent to the old king</a:t>
            </a:r>
          </a:p>
          <a:p>
            <a:pPr marL="685800" lvl="1" indent="-228600">
              <a:buAutoNum type="arabicPeriod"/>
            </a:pPr>
            <a:r>
              <a:rPr lang="en-GB" baseline="0" dirty="0" smtClean="0"/>
              <a:t>The new king is </a:t>
            </a:r>
            <a:r>
              <a:rPr lang="en-GB" baseline="0" dirty="0" err="1" smtClean="0"/>
              <a:t>setted</a:t>
            </a:r>
            <a:r>
              <a:rPr lang="en-GB" baseline="0" dirty="0" smtClean="0"/>
              <a:t>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The Owner of this contract can withdraw the ether accumulated (via </a:t>
            </a:r>
            <a:r>
              <a:rPr lang="en-GB" baseline="0" dirty="0" err="1" smtClean="0"/>
              <a:t>sweepCommission</a:t>
            </a:r>
            <a:r>
              <a:rPr lang="en-GB" baseline="0" dirty="0" smtClean="0"/>
              <a:t>) </a:t>
            </a:r>
          </a:p>
          <a:p>
            <a:pPr marL="685800" lvl="1"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dirty="0" smtClean="0">
                <a:solidFill>
                  <a:schemeClr val="tx1"/>
                </a:solidFill>
                <a:effectLst/>
                <a:latin typeface="+mn-lt"/>
                <a:ea typeface="+mn-ea"/>
                <a:cs typeface="+mn-cs"/>
              </a:rPr>
              <a:t>Indeed, since send is equipped with a few gas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send at line 17 will fail if the </a:t>
            </a:r>
            <a:r>
              <a:rPr lang="en-GB" sz="1200" b="1" kern="1200" dirty="0" smtClean="0">
                <a:solidFill>
                  <a:schemeClr val="tx1"/>
                </a:solidFill>
                <a:effectLst/>
                <a:latin typeface="+mn-lt"/>
                <a:ea typeface="+mn-ea"/>
                <a:cs typeface="+mn-cs"/>
              </a:rPr>
              <a:t>king’s address is that of a contract with an expensive </a:t>
            </a:r>
            <a:r>
              <a:rPr lang="en-GB" sz="1200" b="1" kern="1200" dirty="0" err="1" smtClean="0">
                <a:solidFill>
                  <a:schemeClr val="tx1"/>
                </a:solidFill>
                <a:effectLst/>
                <a:latin typeface="+mn-lt"/>
                <a:ea typeface="+mn-ea"/>
                <a:cs typeface="+mn-cs"/>
              </a:rPr>
              <a:t>fallback</a:t>
            </a:r>
            <a:r>
              <a:rPr lang="en-GB" sz="1200" b="1" kern="1200" dirty="0" smtClean="0">
                <a:solidFill>
                  <a:schemeClr val="tx1"/>
                </a:solidFill>
                <a:effectLst/>
                <a:latin typeface="+mn-lt"/>
                <a:ea typeface="+mn-ea"/>
                <a:cs typeface="+mn-cs"/>
              </a:rPr>
              <a:t> </a:t>
            </a:r>
            <a:endParaRPr lang="en-GB" b="1" dirty="0" smtClean="0"/>
          </a:p>
          <a:p>
            <a:pPr marL="0" lvl="0" indent="0">
              <a:buNone/>
            </a:pPr>
            <a:endParaRPr lang="en-GB" baseline="0" dirty="0" smtClean="0"/>
          </a:p>
          <a:p>
            <a:pPr marL="0" lvl="0" indent="0">
              <a:buNone/>
            </a:pPr>
            <a:endParaRPr lang="en-GB" baseline="0" dirty="0" smtClean="0"/>
          </a:p>
          <a:p>
            <a:pPr marL="0" lvl="0" indent="0">
              <a:buNone/>
            </a:pPr>
            <a:r>
              <a:rPr lang="en-GB" baseline="0" dirty="0" smtClean="0"/>
              <a: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evens</a:t>
            </a:r>
            <a:r>
              <a:rPr lang="it-IT" sz="1200" kern="1200" dirty="0" smtClean="0">
                <a:solidFill>
                  <a:schemeClr val="tx1"/>
                </a:solidFill>
                <a:effectLst/>
                <a:latin typeface="+mn-lt"/>
                <a:ea typeface="+mn-ea"/>
                <a:cs typeface="+mn-cs"/>
              </a:rPr>
              <a:t>” game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players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player </a:t>
            </a:r>
            <a:r>
              <a:rPr lang="it-IT" sz="1200" kern="1200" dirty="0" err="1" smtClean="0">
                <a:solidFill>
                  <a:schemeClr val="tx1"/>
                </a:solidFill>
                <a:effectLst/>
                <a:latin typeface="+mn-lt"/>
                <a:ea typeface="+mn-ea"/>
                <a:cs typeface="+mn-cs"/>
              </a:rPr>
              <a:t>chooses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number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the sum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even</a:t>
            </a:r>
            <a:r>
              <a:rPr lang="it-IT" sz="1200" kern="1200" dirty="0" smtClean="0">
                <a:solidFill>
                  <a:schemeClr val="tx1"/>
                </a:solidFill>
                <a:effectLst/>
                <a:latin typeface="+mn-lt"/>
                <a:ea typeface="+mn-ea"/>
                <a:cs typeface="+mn-cs"/>
              </a:rPr>
              <a:t>, the first player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second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0" indent="0">
              <a:buNone/>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2 ethers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r>
              <a:rPr lang="en-GB" sz="1200" kern="1200" dirty="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1. </a:t>
            </a:r>
            <a:r>
              <a:rPr lang="en-GB" sz="1200" kern="1200" dirty="0" smtClean="0">
                <a:solidFill>
                  <a:schemeClr val="tx1"/>
                </a:solidFill>
                <a:effectLst/>
                <a:latin typeface="+mn-lt"/>
                <a:ea typeface="+mn-ea"/>
                <a:cs typeface="+mn-cs"/>
              </a:rPr>
              <a:t>To do that, the adversary impersonates the second player, and waits that the first player makes his bet.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rPr>
              <a:t>Then, 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239561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participant</a:t>
            </a:r>
            <a:r>
              <a:rPr lang="it-IT" sz="1200" kern="1200" dirty="0" smtClean="0">
                <a:solidFill>
                  <a:schemeClr val="tx1"/>
                </a:solidFill>
                <a:effectLst/>
                <a:latin typeface="+mn-lt"/>
                <a:ea typeface="+mn-ea"/>
                <a:cs typeface="+mn-cs"/>
              </a:rPr>
              <a:t> must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certain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no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joins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for 12 hours, the last </a:t>
            </a:r>
            <a:r>
              <a:rPr lang="it-IT" sz="1200" kern="1200" dirty="0" err="1" smtClean="0">
                <a:solidFill>
                  <a:schemeClr val="tx1"/>
                </a:solidFill>
                <a:effectLst/>
                <a:latin typeface="+mn-lt"/>
                <a:ea typeface="+mn-ea"/>
                <a:cs typeface="+mn-cs"/>
              </a:rPr>
              <a:t>participant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gets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in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except</a:t>
            </a:r>
            <a:r>
              <a:rPr lang="it-IT" sz="1200" kern="1200" dirty="0" smtClean="0">
                <a:solidFill>
                  <a:schemeClr val="tx1"/>
                </a:solidFill>
                <a:effectLst/>
                <a:latin typeface="+mn-lt"/>
                <a:ea typeface="+mn-ea"/>
                <a:cs typeface="+mn-cs"/>
              </a:rPr>
              <a:t> for a </a:t>
            </a:r>
            <a:r>
              <a:rPr lang="it-IT" sz="1200" kern="1200" dirty="0" err="1" smtClean="0">
                <a:solidFill>
                  <a:schemeClr val="tx1"/>
                </a:solidFill>
                <a:effectLst/>
                <a:latin typeface="+mn-lt"/>
                <a:ea typeface="+mn-ea"/>
                <a:cs typeface="+mn-cs"/>
              </a:rPr>
              <a:t>fee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kept</a:t>
            </a:r>
            <a:r>
              <a:rPr lang="it-IT" sz="1200" kern="1200" dirty="0" smtClean="0">
                <a:solidFill>
                  <a:schemeClr val="tx1"/>
                </a:solidFill>
                <a:effectLst/>
                <a:latin typeface="+mn-lt"/>
                <a:ea typeface="+mn-ea"/>
                <a:cs typeface="+mn-cs"/>
              </a:rPr>
              <a:t> by the </a:t>
            </a:r>
            <a:r>
              <a:rPr lang="it-IT" sz="1200" kern="1200" dirty="0" err="1" smtClean="0">
                <a:solidFill>
                  <a:schemeClr val="tx1"/>
                </a:solidFill>
                <a:effectLst/>
                <a:latin typeface="+mn-lt"/>
                <a:ea typeface="+mn-ea"/>
                <a:cs typeface="+mn-cs"/>
              </a:rPr>
              <a:t>owner</a:t>
            </a:r>
            <a:r>
              <a:rPr lang="it-IT" sz="1200" kern="1200" dirty="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last </a:t>
            </a:r>
            <a:r>
              <a:rPr lang="it-IT" sz="1200" kern="1200" dirty="0" err="1" smtClean="0">
                <a:solidFill>
                  <a:schemeClr val="tx1"/>
                </a:solidFill>
                <a:effectLst/>
                <a:latin typeface="+mn-lt"/>
                <a:ea typeface="+mn-ea"/>
                <a:cs typeface="+mn-cs"/>
              </a:rPr>
              <a:t>participant</a:t>
            </a:r>
            <a:r>
              <a:rPr lang="it-IT" sz="1200" kern="1200" dirty="0" smtClean="0">
                <a:solidFill>
                  <a:schemeClr val="tx1"/>
                </a:solidFill>
                <a:effectLst/>
                <a:latin typeface="+mn-lt"/>
                <a:ea typeface="+mn-ea"/>
                <a:cs typeface="+mn-cs"/>
              </a:rPr>
              <a:t> can </a:t>
            </a:r>
            <a:r>
              <a:rPr lang="it-IT" sz="1200" kern="1200" dirty="0" err="1" smtClean="0">
                <a:solidFill>
                  <a:schemeClr val="tx1"/>
                </a:solidFill>
                <a:effectLst/>
                <a:latin typeface="+mn-lt"/>
                <a:ea typeface="+mn-ea"/>
                <a:cs typeface="+mn-cs"/>
              </a:rPr>
              <a:t>claim</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money</a:t>
            </a:r>
            <a:r>
              <a:rPr lang="it-IT" sz="1200" kern="1200" dirty="0" smtClean="0">
                <a:solidFill>
                  <a:schemeClr val="tx1"/>
                </a:solidFill>
                <a:effectLst/>
                <a:latin typeface="+mn-lt"/>
                <a:ea typeface="+mn-ea"/>
                <a:cs typeface="+mn-cs"/>
              </a:rPr>
              <a:t>, and the arrays are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Anyone can invoke </a:t>
            </a:r>
            <a:r>
              <a:rPr lang="en-GB" sz="1200" kern="1200" dirty="0" err="1" smtClean="0">
                <a:solidFill>
                  <a:schemeClr val="tx1"/>
                </a:solidFill>
                <a:effectLst/>
                <a:latin typeface="+mn-lt"/>
                <a:ea typeface="+mn-ea"/>
                <a:cs typeface="+mn-cs"/>
              </a:rPr>
              <a:t>resetInvestment</a:t>
            </a:r>
            <a:r>
              <a:rPr lang="en-GB" sz="1200" kern="1200" dirty="0" smtClean="0">
                <a:solidFill>
                  <a:schemeClr val="tx1"/>
                </a:solidFill>
                <a:effectLst/>
                <a:latin typeface="+mn-lt"/>
                <a:ea typeface="+mn-ea"/>
                <a:cs typeface="+mn-cs"/>
              </a:rPr>
              <a:t>(), which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dirty="0" smtClean="0"/>
              <a:t>Attac</a:t>
            </a:r>
            <a:r>
              <a:rPr lang="en-GB" baseline="0" dirty="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Being a miner, she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r>
              <a:rPr lang="en-GB" baseline="0" smtClean="0"/>
              <a:t>DISTRIBUTED DB</a:t>
            </a:r>
          </a:p>
          <a:p>
            <a:pPr marL="171450" indent="-171450">
              <a:buFontTx/>
              <a:buChar char="-"/>
            </a:pPr>
            <a:r>
              <a:rPr lang="en-GB" baseline="0" err="1" smtClean="0"/>
              <a:t>Blockchain</a:t>
            </a:r>
            <a:r>
              <a:rPr lang="en-GB" baseline="0" smtClean="0"/>
              <a:t> </a:t>
            </a:r>
            <a:r>
              <a:rPr lang="en-GB" baseline="0" err="1" smtClean="0"/>
              <a:t>technlogy</a:t>
            </a:r>
            <a:r>
              <a:rPr lang="en-GB" baseline="0" smtClean="0"/>
              <a:t> is challenging the status quo in a radical way, by using math and </a:t>
            </a:r>
            <a:r>
              <a:rPr lang="en-GB" baseline="0" err="1" smtClean="0"/>
              <a:t>cryptogrnaphy</a:t>
            </a:r>
            <a:r>
              <a:rPr lang="en-GB" baseline="0" smtClean="0"/>
              <a:t>. </a:t>
            </a:r>
          </a:p>
          <a:p>
            <a:pPr marL="171450" indent="-171450">
              <a:buFontTx/>
              <a:buChar char="-"/>
            </a:pPr>
            <a:r>
              <a:rPr lang="en-GB" baseline="0" err="1" smtClean="0"/>
              <a:t>Blochchain</a:t>
            </a:r>
            <a:r>
              <a:rPr lang="en-GB" baseline="0" smtClean="0"/>
              <a:t> provides an open decentralised database of every transaction </a:t>
            </a:r>
            <a:r>
              <a:rPr lang="en-GB" baseline="0" err="1" smtClean="0"/>
              <a:t>involing</a:t>
            </a:r>
            <a:r>
              <a:rPr lang="en-GB" baseline="0" smtClean="0"/>
              <a:t> value (Money, goods, property word or even votes)</a:t>
            </a:r>
          </a:p>
          <a:p>
            <a:pPr marL="171450" indent="-171450">
              <a:buFontTx/>
              <a:buChar char="-"/>
            </a:pPr>
            <a:r>
              <a:rPr lang="en-GB" baseline="0" smtClean="0"/>
              <a:t>Basically, a BC is an append-only data structure </a:t>
            </a:r>
            <a:r>
              <a:rPr lang="en-GB" baseline="0" err="1" smtClean="0"/>
              <a:t>mainteined</a:t>
            </a:r>
            <a:r>
              <a:rPr lang="en-GB" baseline="0" smtClean="0"/>
              <a:t> by the nodes of a peer-</a:t>
            </a:r>
            <a:r>
              <a:rPr lang="en-GB" baseline="0" err="1" smtClean="0"/>
              <a:t>to.peer</a:t>
            </a:r>
            <a:r>
              <a:rPr lang="en-GB" baseline="0" smtClean="0"/>
              <a:t> network </a:t>
            </a:r>
          </a:p>
          <a:p>
            <a:pPr marL="171450" indent="-171450">
              <a:buFontTx/>
              <a:buChar char="-"/>
            </a:pPr>
            <a:r>
              <a:rPr lang="en-GB" baseline="0" smtClean="0"/>
              <a:t> Creating a record whose authenticity can be verified by the entire community -&gt; Thirty part trust organisations may no longer be necessary</a:t>
            </a:r>
          </a:p>
          <a:p>
            <a:pPr marL="171450" indent="-171450">
              <a:buFontTx/>
              <a:buChar char="-"/>
            </a:pPr>
            <a:endParaRPr lang="en-GB" baseline="0" smtClean="0"/>
          </a:p>
          <a:p>
            <a:pPr marL="171450" indent="-171450">
              <a:buFontTx/>
              <a:buChar char="-"/>
            </a:pPr>
            <a:endParaRPr lang="en-GB" baseline="0" smtClean="0"/>
          </a:p>
          <a:p>
            <a:pPr marL="171450" indent="-171450">
              <a:buFontTx/>
              <a:buChar char="-"/>
            </a:pPr>
            <a:r>
              <a:rPr lang="en-GB" baseline="0" smtClean="0"/>
              <a:t>PUBLIC LEDGER</a:t>
            </a:r>
          </a:p>
          <a:p>
            <a:pPr marL="171450" indent="-171450">
              <a:buFontTx/>
              <a:buChar char="-"/>
            </a:pPr>
            <a:r>
              <a:rPr lang="en-GB" baseline="0" smtClean="0"/>
              <a:t>Every transaction will be recorded on a public and distributed ledger </a:t>
            </a:r>
          </a:p>
          <a:p>
            <a:pPr marL="171450" indent="-171450">
              <a:buFontTx/>
              <a:buChar char="-"/>
            </a:pPr>
            <a:endParaRPr lang="en-GB" baseline="0" smtClean="0"/>
          </a:p>
          <a:p>
            <a:pPr marL="171450" indent="-171450">
              <a:buFontTx/>
              <a:buChar char="-"/>
            </a:pPr>
            <a:endParaRPr lang="en-GB" baseline="0" smtClean="0"/>
          </a:p>
          <a:p>
            <a:pPr marL="171450" indent="-171450">
              <a:buFontTx/>
              <a:buChar char="-"/>
            </a:pPr>
            <a:r>
              <a:rPr lang="en-GB" baseline="0" smtClean="0"/>
              <a:t>SOURCE OF TRUST</a:t>
            </a:r>
          </a:p>
          <a:p>
            <a:pPr marL="171450" indent="-171450">
              <a:buFontTx/>
              <a:buChar char="-"/>
            </a:pPr>
            <a:r>
              <a:rPr lang="en-GB" baseline="0" err="1" smtClean="0"/>
              <a:t>Blockchain</a:t>
            </a:r>
            <a:r>
              <a:rPr lang="en-GB" baseline="0" smtClean="0"/>
              <a:t> will become a global decentralised source of trust </a:t>
            </a:r>
          </a:p>
          <a:p>
            <a:pPr marL="171450" indent="-171450">
              <a:buFontTx/>
              <a:buChar char="-"/>
            </a:pPr>
            <a:endParaRPr lang="en-GB" baseline="0" smtClean="0"/>
          </a:p>
          <a:p>
            <a:r>
              <a:rPr lang="en-GB" sz="1200" kern="1200" smtClean="0">
                <a:solidFill>
                  <a:schemeClr val="tx1"/>
                </a:solidFill>
                <a:effectLst/>
                <a:latin typeface="+mn-lt"/>
                <a:ea typeface="+mn-ea"/>
                <a:cs typeface="+mn-cs"/>
              </a:rPr>
              <a:t>Everything that is centralized makes it easy to attack because it offers a single point of failure. </a:t>
            </a:r>
            <a:endParaRPr lang="it-IT" sz="1200" kern="1200" smtClean="0">
              <a:solidFill>
                <a:schemeClr val="tx1"/>
              </a:solidFill>
              <a:effectLst/>
              <a:latin typeface="+mn-lt"/>
              <a:ea typeface="+mn-ea"/>
              <a:cs typeface="+mn-cs"/>
            </a:endParaRPr>
          </a:p>
          <a:p>
            <a:r>
              <a:rPr lang="en-GB" sz="1200" kern="1200" smtClean="0">
                <a:solidFill>
                  <a:schemeClr val="tx1"/>
                </a:solidFill>
                <a:effectLst/>
                <a:latin typeface="+mn-lt"/>
                <a:ea typeface="+mn-ea"/>
                <a:cs typeface="+mn-cs"/>
              </a:rPr>
              <a:t>(e.g. Firewall of a website). </a:t>
            </a:r>
            <a:endParaRPr lang="it-IT" sz="1200" kern="1200" smtClean="0">
              <a:solidFill>
                <a:schemeClr val="tx1"/>
              </a:solidFill>
              <a:effectLst/>
              <a:latin typeface="+mn-lt"/>
              <a:ea typeface="+mn-ea"/>
              <a:cs typeface="+mn-cs"/>
            </a:endParaRPr>
          </a:p>
          <a:p>
            <a:r>
              <a:rPr lang="en-GB" sz="1200" kern="1200" smtClean="0">
                <a:solidFill>
                  <a:schemeClr val="tx1"/>
                </a:solidFill>
                <a:effectLst/>
                <a:latin typeface="+mn-lt"/>
                <a:ea typeface="+mn-ea"/>
                <a:cs typeface="+mn-cs"/>
              </a:rPr>
              <a:t>Application built with</a:t>
            </a:r>
            <a:r>
              <a:rPr lang="en-GB" sz="1200" kern="1200" baseline="0" smtClean="0">
                <a:solidFill>
                  <a:schemeClr val="tx1"/>
                </a:solidFill>
                <a:effectLst/>
                <a:latin typeface="+mn-lt"/>
                <a:ea typeface="+mn-ea"/>
                <a:cs typeface="+mn-cs"/>
              </a:rPr>
              <a:t> Bloch chain </a:t>
            </a:r>
            <a:r>
              <a:rPr lang="en-GB" sz="1200" kern="1200" baseline="0" err="1" smtClean="0">
                <a:solidFill>
                  <a:schemeClr val="tx1"/>
                </a:solidFill>
                <a:effectLst/>
                <a:latin typeface="+mn-lt"/>
                <a:ea typeface="+mn-ea"/>
                <a:cs typeface="+mn-cs"/>
              </a:rPr>
              <a:t>technlogy</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do not require  users to trust the developers with personal information or funds. </a:t>
            </a:r>
            <a:endParaRPr lang="it-IT" sz="1200" kern="1200" smtClean="0">
              <a:solidFill>
                <a:schemeClr val="tx1"/>
              </a:solidFill>
              <a:effectLst/>
              <a:latin typeface="+mn-lt"/>
              <a:ea typeface="+mn-ea"/>
              <a:cs typeface="+mn-cs"/>
            </a:endParaRPr>
          </a:p>
          <a:p>
            <a:pPr marL="171450" indent="-171450">
              <a:buFontTx/>
              <a:buChar char="-"/>
            </a:pPr>
            <a:endParaRPr lang="en-GB" baseline="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kern="1200" smtClean="0">
                <a:solidFill>
                  <a:schemeClr val="tx1"/>
                </a:solidFill>
                <a:latin typeface="+mn-lt"/>
                <a:ea typeface="+mn-ea"/>
                <a:cs typeface="+mn-cs"/>
              </a:rPr>
              <a:t>Currently, most people use a trusted middleman such as a bank to make a transaction. But </a:t>
            </a:r>
            <a:r>
              <a:rPr lang="en-GB" sz="1200" kern="1200" err="1" smtClean="0">
                <a:solidFill>
                  <a:schemeClr val="tx1"/>
                </a:solidFill>
                <a:latin typeface="+mn-lt"/>
                <a:ea typeface="+mn-ea"/>
                <a:cs typeface="+mn-cs"/>
              </a:rPr>
              <a:t>blockchain</a:t>
            </a:r>
            <a:r>
              <a:rPr lang="en-GB" sz="1200" kern="1200" smtClean="0">
                <a:solidFill>
                  <a:schemeClr val="tx1"/>
                </a:solidFill>
                <a:latin typeface="+mn-lt"/>
                <a:ea typeface="+mn-ea"/>
                <a:cs typeface="+mn-cs"/>
              </a:rPr>
              <a:t> allows consumers and suppliers to connect directly, removing the need for a third party.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indent="-171450">
              <a:buFontTx/>
              <a:buChar cha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Alice</a:t>
            </a:r>
            <a:r>
              <a:rPr lang="en-GB" baseline="0" dirty="0" smtClean="0"/>
              <a:t> wants to buy a product from bob’s store and she wants </a:t>
            </a:r>
            <a:r>
              <a:rPr lang="en-GB" baseline="0" dirty="0" err="1" smtClean="0"/>
              <a:t>cryptovalues</a:t>
            </a:r>
            <a:r>
              <a:rPr lang="en-GB" baseline="0" dirty="0" smtClean="0"/>
              <a:t> (e.g. bitcoins) </a:t>
            </a:r>
            <a:endParaRPr lang="en-GB" baseline="0" dirty="0" smtClean="0"/>
          </a:p>
          <a:p>
            <a:endParaRPr lang="en-GB" baseline="0"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a:t>
            </a:r>
            <a:r>
              <a:rPr lang="en-GB" baseline="0" dirty="0" smtClean="0"/>
              <a:t>network.</a:t>
            </a:r>
          </a:p>
          <a:p>
            <a:r>
              <a:rPr lang="en-GB" baseline="0" dirty="0" smtClean="0"/>
              <a:t>Which validates it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is then added to the chain which records the entire NON-reversible</a:t>
            </a:r>
            <a:r>
              <a:rPr lang="en-GB" baseline="0" dirty="0" smtClean="0"/>
              <a:t> (indelible) history of transactions in a public ledger</a:t>
            </a:r>
            <a:endParaRPr lang="en-GB" dirty="0" smtClean="0"/>
          </a:p>
          <a:p>
            <a:endParaRPr lang="en-GB" dirty="0" smtClean="0"/>
          </a:p>
          <a:p>
            <a:endParaRPr lang="en-GB" dirty="0" smtClean="0"/>
          </a:p>
          <a:p>
            <a:r>
              <a:rPr lang="en-GB" dirty="0" smtClean="0"/>
              <a:t>The money</a:t>
            </a:r>
            <a:r>
              <a:rPr lang="en-GB" baseline="0" dirty="0" smtClean="0"/>
              <a:t> moves from Alice to Bob</a:t>
            </a:r>
          </a:p>
          <a:p>
            <a:endParaRPr lang="en-GB" baseline="0" dirty="0" smtClean="0"/>
          </a:p>
          <a:p>
            <a:endParaRPr lang="en-GB" baseline="0" dirty="0" smtClean="0"/>
          </a:p>
          <a:p>
            <a:r>
              <a:rPr lang="en-GB" baseline="0" dirty="0" smtClean="0"/>
              <a:t>Benefits</a:t>
            </a:r>
          </a:p>
          <a:p>
            <a:r>
              <a:rPr lang="en-GB" baseline="0" dirty="0" smtClean="0"/>
              <a:t>----------------------</a:t>
            </a:r>
          </a:p>
          <a:p>
            <a:pPr marL="228600" indent="-228600">
              <a:buAutoNum type="arabicPeriod"/>
            </a:pPr>
            <a:r>
              <a:rPr lang="en-GB" baseline="0" dirty="0" smtClean="0"/>
              <a:t>No middleman (transactions between users are instantaneous) </a:t>
            </a:r>
          </a:p>
          <a:p>
            <a:pPr marL="228600" indent="-228600">
              <a:buAutoNum type="arabicPeriod"/>
            </a:pPr>
            <a:r>
              <a:rPr lang="en-GB" baseline="0" dirty="0" smtClean="0"/>
              <a:t>A centralized system it’s easier to attack. </a:t>
            </a:r>
          </a:p>
          <a:p>
            <a:pPr marL="228600" indent="-228600">
              <a:buAutoNum type="arabicPeriod"/>
            </a:pPr>
            <a:r>
              <a:rPr lang="en-GB" baseline="0" dirty="0" smtClean="0"/>
              <a:t>For Example if you have to execute a transaction through a bank you have to pay a fee for it, whereas using </a:t>
            </a:r>
            <a:r>
              <a:rPr lang="en-GB" baseline="0" dirty="0" err="1" smtClean="0"/>
              <a:t>blockchain</a:t>
            </a:r>
            <a:r>
              <a:rPr lang="en-GB" baseline="0" dirty="0" smtClean="0"/>
              <a:t> technology you don’t have to pay</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a:t>
            </a:r>
          </a:p>
          <a:p>
            <a:pPr marL="0" indent="0">
              <a:buNone/>
            </a:pPr>
            <a:r>
              <a:rPr lang="en-GB" baseline="0" dirty="0" smtClean="0"/>
              <a:t>Transactions are not prone to third part interference</a:t>
            </a:r>
          </a:p>
          <a:p>
            <a:pPr marL="228600" indent="-228600">
              <a:buAutoNum type="arabicPeriod"/>
            </a:pPr>
            <a:endParaRPr lang="en-GB" baseline="0" dirty="0" smtClean="0"/>
          </a:p>
          <a:p>
            <a:pPr marL="0" indent="0">
              <a:buNone/>
            </a:pPr>
            <a:r>
              <a:rPr lang="en-GB" baseline="0" dirty="0" smtClean="0"/>
              <a:t>--------------------------------------------------------------------------</a:t>
            </a:r>
          </a:p>
          <a:p>
            <a:pPr marL="0" indent="0">
              <a:buNone/>
            </a:pPr>
            <a:endParaRPr lang="en-GB" baseline="0" dirty="0" smtClean="0"/>
          </a:p>
          <a:p>
            <a:pPr marL="228600" indent="-228600">
              <a:buAutoNum type="arabicPeriod"/>
            </a:pPr>
            <a:r>
              <a:rPr lang="en-GB" baseline="0" dirty="0" smtClean="0"/>
              <a:t>The transactions data, are available online to everyone on the distributed shared ledger</a:t>
            </a:r>
          </a:p>
          <a:p>
            <a:endParaRPr lang="en-GB" baseline="0" dirty="0" smtClean="0"/>
          </a:p>
          <a:p>
            <a:endParaRPr lang="en-GB" baseline="0" dirty="0" smtClean="0"/>
          </a:p>
          <a:p>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shared by the community (where each file is shredded and encrypted and spread across the network) </a:t>
            </a:r>
          </a:p>
          <a:p>
            <a:endParaRPr lang="en-GB" baseline="0" dirty="0" smtClean="0"/>
          </a:p>
          <a:p>
            <a:r>
              <a:rPr lang="en-GB" baseline="0" dirty="0" smtClean="0"/>
              <a:t>3. </a:t>
            </a:r>
            <a:r>
              <a:rPr lang="en-GB" baseline="0" dirty="0" err="1" smtClean="0"/>
              <a:t>Blockchain</a:t>
            </a:r>
            <a:r>
              <a:rPr lang="en-GB" baseline="0" dirty="0" smtClean="0"/>
              <a:t> application can be applied to identity applications, like Passports, Birth Certificates, IDs, Online accounts, and so on</a:t>
            </a:r>
            <a:endParaRPr lang="en-GB" dirty="0" smtClean="0"/>
          </a:p>
          <a:p>
            <a:endParaRPr lang="en-GB" baseline="0" dirty="0" smtClean="0"/>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that stores rules for negotiating the terms of a contract, automatically verifies the contract and then executes the agreed terms between parties posted to the </a:t>
            </a:r>
            <a:r>
              <a:rPr lang="en-GB" baseline="0" dirty="0" err="1" smtClean="0"/>
              <a:t>blockchain</a:t>
            </a:r>
            <a:endParaRPr lang="en-GB" baseline="0" dirty="0" smtClean="0"/>
          </a:p>
          <a:p>
            <a:endParaRPr lang="en-GB" dirty="0" smtClean="0"/>
          </a:p>
          <a:p>
            <a:r>
              <a:rPr lang="en-GB" dirty="0" smtClean="0"/>
              <a:t>Smart</a:t>
            </a:r>
            <a:r>
              <a:rPr lang="en-GB" baseline="0" dirty="0" smtClean="0"/>
              <a:t> contracts are computer programs that can be correctly executed by a network of mutually distrusting nodes, without the need of an external trusted authority, which means that are the nodes the “</a:t>
            </a:r>
            <a:r>
              <a:rPr lang="en-GB" baseline="0" dirty="0" err="1" smtClean="0"/>
              <a:t>autorithy</a:t>
            </a:r>
            <a:r>
              <a:rPr lang="en-GB" baseline="0" dirty="0" smtClean="0"/>
              <a:t>”, who validates the valid execution of a smart contract </a:t>
            </a:r>
          </a:p>
          <a:p>
            <a:endParaRPr lang="en-GB" baseline="0" dirty="0" smtClean="0"/>
          </a:p>
          <a:p>
            <a:endParaRPr lang="en-GB" baseline="0" dirty="0" smtClean="0"/>
          </a:p>
          <a:p>
            <a:r>
              <a:rPr lang="en-GB" baseline="0" dirty="0" smtClean="0"/>
              <a:t>Encrypted and Stored on the </a:t>
            </a:r>
            <a:r>
              <a:rPr lang="en-GB" baseline="0" dirty="0" err="1" smtClean="0"/>
              <a:t>blockchain</a:t>
            </a:r>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(=users which validate a transaction) have to validate the </a:t>
            </a:r>
            <a:r>
              <a:rPr lang="en-GB" baseline="0" dirty="0" err="1" smtClean="0"/>
              <a:t>exectuion</a:t>
            </a:r>
            <a:r>
              <a:rPr lang="en-GB" baseline="0" dirty="0" smtClean="0"/>
              <a:t> of the SC</a:t>
            </a:r>
          </a:p>
          <a:p>
            <a:r>
              <a:rPr lang="en-GB" baseline="0" dirty="0" smtClean="0"/>
              <a:t>SC are stored on the </a:t>
            </a:r>
            <a:r>
              <a:rPr lang="en-GB" baseline="0" dirty="0" err="1" smtClean="0"/>
              <a:t>blockchain</a:t>
            </a:r>
            <a:r>
              <a:rPr lang="en-GB" baseline="0" dirty="0" smtClean="0"/>
              <a:t> which all parties have a copy of and if any party fails the system continues to functions with no loss of data or integrity</a:t>
            </a:r>
          </a:p>
          <a:p>
            <a:endParaRPr lang="en-GB" baseline="0" dirty="0" smtClean="0"/>
          </a:p>
          <a:p>
            <a:endParaRPr lang="en-GB" baseline="0" dirty="0" smtClean="0"/>
          </a:p>
          <a:p>
            <a:r>
              <a:rPr lang="en-GB" baseline="0" dirty="0" smtClean="0"/>
              <a:t>WHY ARE SC SO CALLED SMART?</a:t>
            </a:r>
          </a:p>
          <a:p>
            <a:r>
              <a:rPr lang="en-GB" baseline="0" dirty="0" smtClean="0"/>
              <a:t>Because, they are smart</a:t>
            </a:r>
          </a:p>
          <a:p>
            <a:r>
              <a:rPr lang="en-GB" dirty="0" smtClean="0"/>
              <a:t>TBD</a:t>
            </a: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3/21/17</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dirty="0"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3/21/17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3/21/17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3/21/17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3/21/17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3/21/17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dirty="0" smtClean="0"/>
              <a:t>Trascinare l'immagine su un segnaposto o fare clic sull'icona per aggiungerla</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3/21/17</a:t>
            </a:fld>
            <a:endParaRPr lang="en-US" dirty="0"/>
          </a:p>
        </p:txBody>
      </p:sp>
      <p:sp>
        <p:nvSpPr>
          <p:cNvPr id="6" name="Footer Placeholder 5"/>
          <p:cNvSpPr>
            <a:spLocks noGrp="1"/>
          </p:cNvSpPr>
          <p:nvPr>
            <p:ph type="ftr" sz="quarter" idx="11"/>
          </p:nvPr>
        </p:nvSpPr>
        <p:spPr/>
        <p:txBody>
          <a:bodyPr/>
          <a:lstStyle/>
          <a:p>
            <a:r>
              <a:rPr lang="en-US" dirty="0" smtClean="0"/>
              <a:t>
              </a:t>
            </a:r>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dirty="0"/>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3/21/17</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dirty="0"/>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7.png"/><Relationship Id="rId13" Type="http://schemas.openxmlformats.org/officeDocument/2006/relationships/image" Target="../media/image24.png"/><Relationship Id="rId14" Type="http://schemas.openxmlformats.org/officeDocument/2006/relationships/image" Target="../media/image18.png"/><Relationship Id="rId15" Type="http://schemas.openxmlformats.org/officeDocument/2006/relationships/image" Target="../media/image30.tiff"/><Relationship Id="rId1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14.png"/><Relationship Id="rId9" Type="http://schemas.openxmlformats.org/officeDocument/2006/relationships/image" Target="../media/image28.png"/><Relationship Id="rId10"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17.jpg"/><Relationship Id="rId7" Type="http://schemas.openxmlformats.org/officeDocument/2006/relationships/image" Target="../media/image33.png"/><Relationship Id="rId8" Type="http://schemas.openxmlformats.org/officeDocument/2006/relationships/image" Target="../media/image18.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9.png"/><Relationship Id="rId8" Type="http://schemas.openxmlformats.org/officeDocument/2006/relationships/image" Target="../media/image33.png"/><Relationship Id="rId9" Type="http://schemas.openxmlformats.org/officeDocument/2006/relationships/image" Target="../media/image17.jpg"/><Relationship Id="rId10" Type="http://schemas.openxmlformats.org/officeDocument/2006/relationships/image" Target="../media/image18.png"/><Relationship Id="rId11"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8.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39.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38.jpg"/></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9.png"/><Relationship Id="rId5" Type="http://schemas.openxmlformats.org/officeDocument/2006/relationships/image" Target="../media/image50.png"/><Relationship Id="rId6"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38.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53.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554321" y="200256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dirty="0"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dirty="0"/>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dirty="0" smtClean="0">
                  <a:solidFill>
                    <a:schemeClr val="bg1"/>
                  </a:solidFill>
                  <a:latin typeface="+mj-lt"/>
                </a:rPr>
                <a:t>I </a:t>
              </a:r>
              <a:r>
                <a:rPr lang="it-IT" b="1" dirty="0" err="1" smtClean="0">
                  <a:solidFill>
                    <a:schemeClr val="bg1"/>
                  </a:solidFill>
                  <a:latin typeface="+mj-lt"/>
                </a:rPr>
                <a:t>will</a:t>
              </a:r>
              <a:r>
                <a:rPr lang="it-IT" b="1" dirty="0" smtClean="0">
                  <a:solidFill>
                    <a:schemeClr val="bg1"/>
                  </a:solidFill>
                  <a:latin typeface="+mj-lt"/>
                </a:rPr>
                <a:t> </a:t>
              </a:r>
              <a:r>
                <a:rPr lang="it-IT" b="1" dirty="0" err="1" smtClean="0">
                  <a:solidFill>
                    <a:schemeClr val="bg1"/>
                  </a:solidFill>
                  <a:latin typeface="+mj-lt"/>
                </a:rPr>
                <a:t>check</a:t>
              </a:r>
              <a:r>
                <a:rPr lang="it-IT" b="1" dirty="0" smtClean="0">
                  <a:solidFill>
                    <a:schemeClr val="bg1"/>
                  </a:solidFill>
                  <a:latin typeface="+mj-lt"/>
                </a:rPr>
                <a:t> </a:t>
              </a:r>
            </a:p>
            <a:p>
              <a:r>
                <a:rPr lang="it-IT" b="1" dirty="0" err="1" smtClean="0">
                  <a:solidFill>
                    <a:schemeClr val="bg1"/>
                  </a:solidFill>
                  <a:latin typeface="+mj-lt"/>
                </a:rPr>
                <a:t>it</a:t>
              </a:r>
              <a:r>
                <a:rPr lang="it-IT" b="1" dirty="0" smtClean="0">
                  <a:solidFill>
                    <a:schemeClr val="bg1"/>
                  </a:solidFill>
                  <a:latin typeface="+mj-lt"/>
                </a:rPr>
                <a:t> </a:t>
              </a:r>
              <a:r>
                <a:rPr lang="it-IT" b="1" dirty="0" err="1" smtClean="0">
                  <a:solidFill>
                    <a:schemeClr val="bg1"/>
                  </a:solidFill>
                  <a:latin typeface="+mj-lt"/>
                </a:rPr>
                <a:t>again</a:t>
              </a:r>
              <a:r>
                <a:rPr lang="it-IT" b="1" dirty="0" smtClean="0">
                  <a:solidFill>
                    <a:schemeClr val="bg1"/>
                  </a:solidFill>
                  <a:latin typeface="+mj-lt"/>
                </a:rPr>
                <a:t> in </a:t>
              </a:r>
            </a:p>
            <a:p>
              <a:r>
                <a:rPr lang="it-IT" b="1" dirty="0" smtClean="0">
                  <a:solidFill>
                    <a:schemeClr val="bg1"/>
                  </a:solidFill>
                  <a:latin typeface="+mj-lt"/>
                </a:rPr>
                <a:t>2 </a:t>
              </a:r>
              <a:r>
                <a:rPr lang="it-IT" b="1" dirty="0" err="1" smtClean="0">
                  <a:solidFill>
                    <a:schemeClr val="bg1"/>
                  </a:solidFill>
                  <a:latin typeface="+mj-lt"/>
                </a:rPr>
                <a:t>day</a:t>
              </a:r>
              <a:r>
                <a:rPr lang="it-IT" b="1" dirty="0" err="1" smtClean="0">
                  <a:solidFill>
                    <a:schemeClr val="bg1"/>
                  </a:solidFill>
                  <a:latin typeface="+mj-lt"/>
                </a:rPr>
                <a:t>s</a:t>
              </a:r>
              <a:r>
                <a:rPr lang="it-IT" b="1" dirty="0" smtClean="0">
                  <a:solidFill>
                    <a:schemeClr val="bg1"/>
                  </a:solidFill>
                  <a:latin typeface="+mj-lt"/>
                </a:rPr>
                <a:t>..</a:t>
              </a:r>
              <a:endParaRPr lang="it-IT" b="1" dirty="0">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dirty="0" smtClean="0">
                    <a:solidFill>
                      <a:schemeClr val="bg1"/>
                    </a:solidFill>
                    <a:latin typeface="+mj-lt"/>
                  </a:rPr>
                  <a:t>I </a:t>
                </a:r>
                <a:r>
                  <a:rPr lang="it-IT" sz="2400" b="1" dirty="0" err="1" smtClean="0">
                    <a:solidFill>
                      <a:schemeClr val="bg1"/>
                    </a:solidFill>
                    <a:latin typeface="+mj-lt"/>
                  </a:rPr>
                  <a:t>could</a:t>
                </a:r>
                <a:r>
                  <a:rPr lang="it-IT" sz="2400" b="1" dirty="0" smtClean="0">
                    <a:solidFill>
                      <a:schemeClr val="bg1"/>
                    </a:solidFill>
                    <a:latin typeface="+mj-lt"/>
                  </a:rPr>
                  <a:t> use </a:t>
                </a:r>
              </a:p>
              <a:p>
                <a:r>
                  <a:rPr lang="it-IT" sz="2400" b="1" dirty="0" smtClean="0">
                    <a:solidFill>
                      <a:schemeClr val="bg1"/>
                    </a:solidFill>
                    <a:latin typeface="+mj-lt"/>
                  </a:rPr>
                  <a:t>a Smart </a:t>
                </a:r>
                <a:r>
                  <a:rPr lang="it-IT" sz="2400" b="1" dirty="0" err="1" smtClean="0">
                    <a:solidFill>
                      <a:schemeClr val="bg1"/>
                    </a:solidFill>
                    <a:latin typeface="+mj-lt"/>
                  </a:rPr>
                  <a:t>Contract</a:t>
                </a:r>
                <a:r>
                  <a:rPr lang="it-IT" sz="2400" b="1" dirty="0" smtClean="0">
                    <a:solidFill>
                      <a:schemeClr val="bg1"/>
                    </a:solidFill>
                    <a:latin typeface="+mj-lt"/>
                  </a:rPr>
                  <a:t>!</a:t>
                </a:r>
                <a:endParaRPr lang="it-IT" sz="2400" b="1" dirty="0">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smtClean="0"/>
              <a:t>3.2 </a:t>
            </a:r>
            <a:r>
              <a:rPr lang="en-GB" sz="4000"/>
              <a:t>Traditional </a:t>
            </a:r>
            <a:r>
              <a:rPr lang="en-GB" sz="4000" err="1" smtClean="0"/>
              <a:t>ContractS</a:t>
            </a:r>
            <a:r>
              <a:rPr lang="en-GB" sz="4000" smtClean="0"/>
              <a:t> </a:t>
            </a:r>
            <a:r>
              <a:rPr lang="en-GB" sz="4000"/>
              <a:t>vs. Smart Contracts</a:t>
            </a:r>
            <a:br>
              <a:rPr lang="en-GB" sz="4000"/>
            </a:b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smtClean="0">
                <a:ln w="0"/>
                <a:solidFill>
                  <a:srgbClr val="FFC000"/>
                </a:solidFill>
                <a:effectLst>
                  <a:outerShdw blurRad="38100" dist="19050" dir="2700000" algn="tl" rotWithShape="0">
                    <a:schemeClr val="dk1">
                      <a:alpha val="40000"/>
                    </a:schemeClr>
                  </a:outerShdw>
                </a:effectLst>
              </a:rPr>
              <a:t>SMART</a:t>
            </a:r>
            <a:endParaRPr lang="de-CH" sz="4400" b="1" spc="5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3.3 A simple WALLET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3.4 Possible Applications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Financial services </a:t>
            </a:r>
          </a:p>
          <a:p>
            <a:pPr lvl="1"/>
            <a:r>
              <a:rPr lang="en-GB" sz="3600" dirty="0" smtClean="0">
                <a:latin typeface="+mj-lt"/>
              </a:rPr>
              <a:t>Coupon payments </a:t>
            </a:r>
          </a:p>
          <a:p>
            <a:pPr lvl="1"/>
            <a:r>
              <a:rPr lang="en-GB" sz="3600" dirty="0" smtClean="0">
                <a:latin typeface="+mj-lt"/>
              </a:rPr>
              <a:t>Loans (e.g. Leasing) </a:t>
            </a:r>
          </a:p>
          <a:p>
            <a:r>
              <a:rPr lang="en-GB" sz="3600" dirty="0" smtClean="0">
                <a:latin typeface="+mj-lt"/>
              </a:rPr>
              <a:t>Life sciences </a:t>
            </a:r>
            <a:endParaRPr lang="en-GB" sz="3600" dirty="0">
              <a:latin typeface="+mj-lt"/>
            </a:endParaRPr>
          </a:p>
          <a:p>
            <a:pPr lvl="1"/>
            <a:r>
              <a:rPr lang="en-GB" sz="3600" dirty="0" smtClean="0">
                <a:latin typeface="+mj-lt"/>
              </a:rPr>
              <a:t>Electronic medical records</a:t>
            </a:r>
          </a:p>
          <a:p>
            <a:r>
              <a:rPr lang="en-GB" sz="3600" dirty="0" smtClean="0">
                <a:latin typeface="+mj-lt"/>
              </a:rPr>
              <a:t>Cross-Industry </a:t>
            </a:r>
          </a:p>
          <a:p>
            <a:pPr lvl="1"/>
            <a:r>
              <a:rPr lang="en-GB" sz="3400" dirty="0" smtClean="0">
                <a:latin typeface="+mj-lt"/>
              </a:rPr>
              <a:t>Voting</a:t>
            </a:r>
          </a:p>
          <a:p>
            <a:pPr marL="457200" lvl="1" indent="0">
              <a:buNone/>
            </a:pPr>
            <a:endParaRPr lang="en-GB" sz="36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normAutofit/>
          </a:bodyPr>
          <a:lstStyle/>
          <a:p>
            <a:r>
              <a:rPr lang="en-GB" smtClean="0"/>
              <a:t>3.5 </a:t>
            </a:r>
            <a:r>
              <a:rPr lang="en-GB" err="1"/>
              <a:t>Ethereum</a:t>
            </a:r>
            <a:r>
              <a:rPr lang="en-GB"/>
              <a:t>, </a:t>
            </a:r>
            <a:r>
              <a:rPr lang="en-GB" err="1"/>
              <a:t>Blockchain</a:t>
            </a:r>
            <a:r>
              <a:rPr lang="en-GB"/>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smtClean="0">
                <a:latin typeface="+mj-lt"/>
              </a:rPr>
              <a:t>Ether</a:t>
            </a:r>
          </a:p>
          <a:p>
            <a:r>
              <a:rPr lang="en-GB" sz="3600" dirty="0" smtClean="0">
                <a:latin typeface="+mj-lt"/>
              </a:rPr>
              <a:t>Programmed in </a:t>
            </a:r>
            <a:r>
              <a:rPr lang="en-GB" sz="3600" b="1" dirty="0" smtClean="0">
                <a:latin typeface="+mj-lt"/>
              </a:rPr>
              <a:t>Solidity</a:t>
            </a:r>
          </a:p>
          <a:p>
            <a:endParaRPr lang="en-GB" sz="3600" dirty="0">
              <a:latin typeface="+mj-lt"/>
            </a:endParaRPr>
          </a:p>
        </p:txBody>
      </p:sp>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smtClean="0">
                <a:latin typeface="+mj-lt"/>
              </a:rPr>
              <a:t>What is a </a:t>
            </a:r>
            <a:r>
              <a:rPr lang="en-GB" sz="2800" err="1" smtClean="0">
                <a:latin typeface="+mj-lt"/>
              </a:rPr>
              <a:t>Blockchain</a:t>
            </a:r>
            <a:r>
              <a:rPr lang="en-GB" sz="2800" smtClean="0">
                <a:latin typeface="+mj-lt"/>
              </a:rPr>
              <a:t>?	</a:t>
            </a:r>
          </a:p>
          <a:p>
            <a:pPr lvl="1"/>
            <a:r>
              <a:rPr lang="en-GB" sz="2600" smtClean="0">
                <a:latin typeface="+mj-lt"/>
              </a:rPr>
              <a:t>What is a </a:t>
            </a:r>
            <a:r>
              <a:rPr lang="en-GB" sz="2600" err="1" smtClean="0">
                <a:latin typeface="+mj-lt"/>
              </a:rPr>
              <a:t>Blockchain</a:t>
            </a:r>
            <a:r>
              <a:rPr lang="en-GB" sz="2600" smtClean="0">
                <a:latin typeface="+mj-lt"/>
              </a:rPr>
              <a:t>?</a:t>
            </a:r>
          </a:p>
          <a:p>
            <a:pPr lvl="1"/>
            <a:r>
              <a:rPr lang="en-GB" sz="2600" smtClean="0">
                <a:latin typeface="+mj-lt"/>
              </a:rPr>
              <a:t>How does it work?</a:t>
            </a:r>
          </a:p>
          <a:p>
            <a:pPr lvl="1"/>
            <a:r>
              <a:rPr lang="en-GB" sz="2600" smtClean="0">
                <a:latin typeface="+mj-lt"/>
              </a:rPr>
              <a:t>Benefits of </a:t>
            </a:r>
            <a:r>
              <a:rPr lang="en-GB" sz="2600" err="1" smtClean="0">
                <a:latin typeface="+mj-lt"/>
              </a:rPr>
              <a:t>Blockchain</a:t>
            </a:r>
            <a:r>
              <a:rPr lang="en-GB" sz="2600" smtClean="0">
                <a:latin typeface="+mj-lt"/>
              </a:rPr>
              <a:t> Technology</a:t>
            </a:r>
          </a:p>
          <a:p>
            <a:pPr lvl="1"/>
            <a:r>
              <a:rPr lang="en-GB" sz="2600" err="1" smtClean="0">
                <a:latin typeface="+mj-lt"/>
              </a:rPr>
              <a:t>Blockchain</a:t>
            </a:r>
            <a:r>
              <a:rPr lang="en-GB" sz="2600" smtClean="0">
                <a:latin typeface="+mj-lt"/>
              </a:rPr>
              <a:t> applications</a:t>
            </a:r>
          </a:p>
          <a:p>
            <a:r>
              <a:rPr lang="en-GB" sz="2800" smtClean="0">
                <a:latin typeface="+mj-lt"/>
              </a:rPr>
              <a:t>Smart Contracts </a:t>
            </a:r>
          </a:p>
          <a:p>
            <a:pPr lvl="1"/>
            <a:r>
              <a:rPr lang="en-GB" sz="2600" smtClean="0">
                <a:latin typeface="+mj-lt"/>
              </a:rPr>
              <a:t>What is a Smart Contract?</a:t>
            </a:r>
          </a:p>
          <a:p>
            <a:pPr lvl="1"/>
            <a:r>
              <a:rPr lang="en-GB" sz="2600" smtClean="0">
                <a:latin typeface="+mj-lt"/>
              </a:rPr>
              <a:t>Traditional Contract vs. Smart Contract</a:t>
            </a:r>
          </a:p>
          <a:p>
            <a:pPr lvl="1"/>
            <a:r>
              <a:rPr lang="en-GB" sz="2600" smtClean="0">
                <a:latin typeface="+mj-lt"/>
              </a:rPr>
              <a:t>What goes into a Smart Contract</a:t>
            </a:r>
          </a:p>
          <a:p>
            <a:pPr lvl="1"/>
            <a:r>
              <a:rPr lang="en-GB" sz="2600" smtClean="0">
                <a:latin typeface="+mj-lt"/>
              </a:rPr>
              <a:t>Possible applications</a:t>
            </a:r>
          </a:p>
          <a:p>
            <a:pPr lvl="1"/>
            <a:r>
              <a:rPr lang="en-GB" sz="2600" err="1" smtClean="0">
                <a:latin typeface="+mj-lt"/>
              </a:rPr>
              <a:t>Ethereum</a:t>
            </a:r>
            <a:r>
              <a:rPr lang="en-GB" sz="2600" smtClean="0">
                <a:latin typeface="+mj-lt"/>
              </a:rPr>
              <a:t>, </a:t>
            </a:r>
            <a:r>
              <a:rPr lang="en-GB" sz="2600" err="1" smtClean="0">
                <a:latin typeface="+mj-lt"/>
              </a:rPr>
              <a:t>Blockchain</a:t>
            </a:r>
            <a:r>
              <a:rPr lang="en-GB" sz="2600" smtClean="0">
                <a:latin typeface="+mj-lt"/>
              </a:rPr>
              <a:t>-based Application</a:t>
            </a:r>
          </a:p>
          <a:p>
            <a:pPr lvl="1"/>
            <a:endParaRPr lang="en-GB" sz="2600" smtClean="0">
              <a:latin typeface="+mj-lt"/>
            </a:endParaRPr>
          </a:p>
          <a:p>
            <a:endParaRPr lang="en-GB" sz="2800" smtClean="0">
              <a:latin typeface="+mj-lt"/>
            </a:endParaRPr>
          </a:p>
          <a:p>
            <a:endParaRPr lang="en-GB" sz="280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SMART CONTRACT</a:t>
            </a:r>
            <a:endParaRPr lang="de-CH" sz="5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fontScale="90000"/>
          </a:bodyPr>
          <a:lstStyle/>
          <a:p>
            <a:r>
              <a:rPr lang="en-GB" dirty="0" smtClean="0"/>
              <a:t>4.1 Classes of VULNERABILITIES OF ETHEREUM SMART CONTRACTS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71624" y="1655278"/>
            <a:ext cx="5217744" cy="4744889"/>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Solidity</a:t>
            </a:r>
          </a:p>
          <a:p>
            <a:pPr lvl="1"/>
            <a:r>
              <a:rPr lang="en-GB" sz="3200" dirty="0" smtClean="0">
                <a:latin typeface="+mj-lt"/>
              </a:rPr>
              <a:t>Call to the unknown</a:t>
            </a:r>
          </a:p>
          <a:p>
            <a:pPr lvl="1"/>
            <a:r>
              <a:rPr lang="en-GB" sz="3200" dirty="0" smtClean="0">
                <a:latin typeface="+mj-lt"/>
              </a:rPr>
              <a:t>Exception disorders</a:t>
            </a:r>
          </a:p>
          <a:p>
            <a:pPr lvl="1"/>
            <a:r>
              <a:rPr lang="en-GB" sz="3200" dirty="0" smtClean="0">
                <a:latin typeface="+mj-lt"/>
              </a:rPr>
              <a:t>Gasless send </a:t>
            </a:r>
          </a:p>
          <a:p>
            <a:pPr lvl="1"/>
            <a:r>
              <a:rPr lang="en-GB" sz="3200" dirty="0" smtClean="0">
                <a:latin typeface="+mj-lt"/>
              </a:rPr>
              <a:t>Type casts</a:t>
            </a:r>
          </a:p>
          <a:p>
            <a:pPr lvl="1"/>
            <a:r>
              <a:rPr lang="en-GB" sz="3200" dirty="0" err="1" smtClean="0">
                <a:latin typeface="+mj-lt"/>
              </a:rPr>
              <a:t>Reentrancy</a:t>
            </a:r>
            <a:endParaRPr lang="en-GB" sz="3200" dirty="0" smtClean="0">
              <a:latin typeface="+mj-lt"/>
            </a:endParaRPr>
          </a:p>
          <a:p>
            <a:pPr lvl="1"/>
            <a:r>
              <a:rPr lang="en-GB" sz="3200" dirty="0" smtClean="0">
                <a:latin typeface="+mj-lt"/>
              </a:rPr>
              <a:t>Keeping secrets</a:t>
            </a:r>
          </a:p>
          <a:p>
            <a:pPr marL="457200" lvl="1" indent="0">
              <a:buNone/>
            </a:pPr>
            <a:endParaRPr lang="en-GB" sz="3600" dirty="0">
              <a:latin typeface="+mj-lt"/>
            </a:endParaRPr>
          </a:p>
        </p:txBody>
      </p:sp>
      <p:sp>
        <p:nvSpPr>
          <p:cNvPr id="3" name="Rettangolo 2"/>
          <p:cNvSpPr/>
          <p:nvPr/>
        </p:nvSpPr>
        <p:spPr>
          <a:xfrm>
            <a:off x="5817731" y="1547482"/>
            <a:ext cx="6096000" cy="4431983"/>
          </a:xfrm>
          <a:prstGeom prst="rect">
            <a:avLst/>
          </a:prstGeom>
        </p:spPr>
        <p:txBody>
          <a:bodyPr>
            <a:spAutoFit/>
          </a:bodyPr>
          <a:lstStyle/>
          <a:p>
            <a:pPr marL="571500" indent="-571500">
              <a:buFont typeface="Arial" charset="0"/>
              <a:buChar char="•"/>
            </a:pPr>
            <a:r>
              <a:rPr lang="en-GB" sz="3600" dirty="0">
                <a:latin typeface="+mj-lt"/>
              </a:rPr>
              <a:t>EVM </a:t>
            </a:r>
            <a:r>
              <a:rPr lang="en-GB" sz="3600" dirty="0" smtClean="0">
                <a:latin typeface="+mj-lt"/>
              </a:rPr>
              <a:t>Bytecode</a:t>
            </a:r>
          </a:p>
          <a:p>
            <a:pPr marL="1028700" lvl="1" indent="-571500">
              <a:buFont typeface="Arial" charset="0"/>
              <a:buChar char="•"/>
            </a:pPr>
            <a:r>
              <a:rPr lang="en-GB" sz="3400" dirty="0" smtClean="0">
                <a:latin typeface="+mj-lt"/>
              </a:rPr>
              <a:t>Immutable bugs</a:t>
            </a:r>
          </a:p>
          <a:p>
            <a:pPr marL="1028700" lvl="1" indent="-571500">
              <a:buFont typeface="Arial" charset="0"/>
              <a:buChar char="•"/>
            </a:pPr>
            <a:r>
              <a:rPr lang="en-GB" sz="3400" dirty="0" smtClean="0">
                <a:latin typeface="+mj-lt"/>
              </a:rPr>
              <a:t>Ether </a:t>
            </a:r>
            <a:r>
              <a:rPr lang="en-GB" sz="3400" dirty="0">
                <a:latin typeface="+mj-lt"/>
              </a:rPr>
              <a:t>lost in transfer </a:t>
            </a:r>
            <a:endParaRPr lang="en-GB" sz="3400" dirty="0" smtClean="0">
              <a:latin typeface="+mj-lt"/>
            </a:endParaRPr>
          </a:p>
          <a:p>
            <a:pPr marL="1028700" lvl="1" indent="-571500">
              <a:buFont typeface="Arial" charset="0"/>
              <a:buChar char="•"/>
            </a:pPr>
            <a:r>
              <a:rPr lang="en-GB" sz="3400" dirty="0" smtClean="0">
                <a:latin typeface="+mj-lt"/>
              </a:rPr>
              <a:t>Stack </a:t>
            </a:r>
            <a:r>
              <a:rPr lang="en-GB" sz="3400" dirty="0">
                <a:latin typeface="+mj-lt"/>
              </a:rPr>
              <a:t>size </a:t>
            </a:r>
            <a:r>
              <a:rPr lang="en-GB" sz="3400" dirty="0" smtClean="0">
                <a:latin typeface="+mj-lt"/>
              </a:rPr>
              <a:t>limit</a:t>
            </a:r>
          </a:p>
          <a:p>
            <a:pPr marL="571500" indent="-571500">
              <a:buFont typeface="Arial" charset="0"/>
              <a:buChar char="•"/>
            </a:pPr>
            <a:r>
              <a:rPr lang="en-GB" sz="3600" dirty="0" err="1" smtClean="0">
                <a:latin typeface="+mj-lt"/>
              </a:rPr>
              <a:t>Blockchain</a:t>
            </a:r>
            <a:endParaRPr lang="en-GB" sz="3600" dirty="0" smtClean="0">
              <a:latin typeface="+mj-lt"/>
            </a:endParaRPr>
          </a:p>
          <a:p>
            <a:pPr marL="1028700" lvl="1" indent="-571500">
              <a:buFont typeface="Arial" charset="0"/>
              <a:buChar char="•"/>
            </a:pPr>
            <a:r>
              <a:rPr lang="en-GB" sz="3600" dirty="0" smtClean="0">
                <a:latin typeface="+mj-lt"/>
              </a:rPr>
              <a:t>Unpredictable state</a:t>
            </a:r>
          </a:p>
          <a:p>
            <a:pPr marL="1028700" lvl="1" indent="-571500">
              <a:buFont typeface="Arial" charset="0"/>
              <a:buChar char="•"/>
            </a:pPr>
            <a:r>
              <a:rPr lang="en-GB" sz="3600" dirty="0" smtClean="0">
                <a:latin typeface="+mj-lt"/>
              </a:rPr>
              <a:t>Generating randomness</a:t>
            </a:r>
          </a:p>
          <a:p>
            <a:pPr marL="1028700" lvl="1" indent="-571500">
              <a:buFont typeface="Arial" charset="0"/>
              <a:buChar char="•"/>
            </a:pPr>
            <a:r>
              <a:rPr lang="en-GB" sz="3600" dirty="0" smtClean="0">
                <a:latin typeface="+mj-lt"/>
              </a:rPr>
              <a:t>Time constraints  </a:t>
            </a:r>
            <a:endParaRPr lang="en-GB" sz="3400" dirty="0">
              <a:latin typeface="+mj-lt"/>
            </a:endParaRPr>
          </a:p>
        </p:txBody>
      </p:sp>
    </p:spTree>
    <p:extLst>
      <p:ext uri="{BB962C8B-B14F-4D97-AF65-F5344CB8AC3E}">
        <p14:creationId xmlns:p14="http://schemas.microsoft.com/office/powerpoint/2010/main" val="1105013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Crowd-funding platform </a:t>
            </a:r>
          </a:p>
          <a:p>
            <a:r>
              <a:rPr lang="en-GB" sz="3600" dirty="0" smtClean="0">
                <a:latin typeface="+mj-lt"/>
              </a:rPr>
              <a:t>Attacker managed to put over $60 M</a:t>
            </a:r>
            <a:endParaRPr lang="en-GB" sz="3600" dirty="0">
              <a:latin typeface="+mj-lt"/>
            </a:endParaRPr>
          </a:p>
        </p:txBody>
      </p:sp>
    </p:spTree>
    <p:extLst>
      <p:ext uri="{BB962C8B-B14F-4D97-AF65-F5344CB8AC3E}">
        <p14:creationId xmlns:p14="http://schemas.microsoft.com/office/powerpoint/2010/main" val="1640801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a:t>
            </a:r>
            <a:r>
              <a:rPr lang="en-GB" dirty="0" smtClean="0"/>
              <a:t>#1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endParaRPr lang="en-GB" sz="4000" dirty="0" smtClean="0">
              <a:latin typeface="+mj-lt"/>
            </a:endParaRPr>
          </a:p>
          <a:p>
            <a:endParaRPr lang="en-GB" sz="4000" dirty="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a:t>
            </a:r>
            <a:r>
              <a:rPr lang="en-GB" dirty="0" smtClean="0"/>
              <a:t>#2</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 name="Immagine 3"/>
          <p:cNvPicPr>
            <a:picLocks noChangeAspect="1"/>
          </p:cNvPicPr>
          <p:nvPr/>
        </p:nvPicPr>
        <p:blipFill>
          <a:blip r:embed="rId5"/>
          <a:stretch>
            <a:fillRect/>
          </a:stretch>
        </p:blipFill>
        <p:spPr>
          <a:xfrm>
            <a:off x="1028700" y="3730068"/>
            <a:ext cx="10134600" cy="2736667"/>
          </a:xfrm>
          <a:prstGeom prst="rect">
            <a:avLst/>
          </a:prstGeom>
        </p:spPr>
      </p:pic>
    </p:spTree>
    <p:extLst>
      <p:ext uri="{BB962C8B-B14F-4D97-AF65-F5344CB8AC3E}">
        <p14:creationId xmlns:p14="http://schemas.microsoft.com/office/powerpoint/2010/main" val="87973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dirty="0" smtClean="0"/>
              <a:t>4.2 MOST FAMOUS ATTACKS – KING OF THE ETHER THRONE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dirty="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Game’s goal: become the “King of Ether”</a:t>
            </a:r>
          </a:p>
          <a:p>
            <a:r>
              <a:rPr lang="en-GB" sz="3600" dirty="0" smtClean="0">
                <a:latin typeface="+mj-lt"/>
              </a:rPr>
              <a:t>You have to pay the current king and a small fee to the contract</a:t>
            </a:r>
          </a:p>
          <a:p>
            <a:r>
              <a:rPr lang="en-GB" sz="3600" dirty="0" smtClean="0">
                <a:latin typeface="+mj-lt"/>
              </a:rPr>
              <a:t>Prize increases each time </a:t>
            </a:r>
            <a:endParaRPr lang="en-GB" sz="3600" dirty="0" smtClean="0">
              <a:latin typeface="+mj-lt"/>
            </a:endParaRP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dirty="0" smtClean="0"/>
              <a:t>4.2 MOST FAMOUS ATTACKS – KING OF THE ETHER THRONE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dirty="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07978"/>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46820" y="459525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Multi-player games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Game: odds and evens</a:t>
            </a:r>
          </a:p>
          <a:p>
            <a:r>
              <a:rPr lang="en-GB" sz="3600" dirty="0" smtClean="0">
                <a:latin typeface="+mj-lt"/>
              </a:rPr>
              <a:t>Each player choose a number</a:t>
            </a:r>
          </a:p>
          <a:p>
            <a:r>
              <a:rPr lang="en-GB" sz="3600" dirty="0" smtClean="0">
                <a:latin typeface="+mj-lt"/>
              </a:rPr>
              <a:t>Sum is even or odd</a:t>
            </a:r>
            <a:endParaRPr lang="en-GB" sz="3600" dirty="0" smtClean="0">
              <a:latin typeface="+mj-lt"/>
            </a:endParaRPr>
          </a:p>
          <a:p>
            <a:endParaRPr lang="en-GB" sz="36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Multi-player games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endParaRPr lang="en-GB" sz="3600" dirty="0" smtClean="0">
              <a:latin typeface="+mj-lt"/>
            </a:endParaRPr>
          </a:p>
          <a:p>
            <a:endParaRPr lang="en-GB" sz="3600" dirty="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694062"/>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smtClean="0">
                <a:latin typeface="+mj-lt"/>
              </a:rPr>
              <a:t>Security Challenges in Smart Contracts</a:t>
            </a:r>
          </a:p>
          <a:p>
            <a:pPr lvl="1"/>
            <a:r>
              <a:rPr lang="en-GB" sz="2400" err="1" smtClean="0">
                <a:latin typeface="+mj-lt"/>
              </a:rPr>
              <a:t>asf</a:t>
            </a:r>
            <a:endParaRPr lang="en-GB" sz="2400" smtClean="0">
              <a:latin typeface="+mj-lt"/>
            </a:endParaRPr>
          </a:p>
          <a:p>
            <a:endParaRPr lang="en-GB" sz="2800" smtClean="0">
              <a:latin typeface="+mj-lt"/>
            </a:endParaRPr>
          </a:p>
          <a:p>
            <a:endParaRPr lang="en-GB" sz="2800">
              <a:latin typeface="+mj-lt"/>
            </a:endParaRPr>
          </a:p>
        </p:txBody>
      </p:sp>
    </p:spTree>
    <p:extLst>
      <p:ext uri="{BB962C8B-B14F-4D97-AF65-F5344CB8AC3E}">
        <p14:creationId xmlns:p14="http://schemas.microsoft.com/office/powerpoint/2010/main" val="6411731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Financial</a:t>
            </a:r>
            <a:endParaRPr lang="en-GB" sz="3600" dirty="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smtClean="0"/>
              <a:t>Govern-Mental</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a:t>
            </a:r>
          </a:p>
          <a:p>
            <a:r>
              <a:rPr lang="en-GB" sz="3600" dirty="0" smtClean="0">
                <a:latin typeface="+mj-lt"/>
              </a:rPr>
              <a:t>To join the scheme, participant must pay a fee</a:t>
            </a:r>
          </a:p>
          <a:p>
            <a:r>
              <a:rPr lang="en-GB" sz="3600" dirty="0" smtClean="0">
                <a:latin typeface="+mj-lt"/>
              </a:rPr>
              <a:t>12 hours</a:t>
            </a:r>
          </a:p>
          <a:p>
            <a:r>
              <a:rPr lang="en-GB" sz="3600" dirty="0" smtClean="0">
                <a:latin typeface="+mj-lt"/>
              </a:rPr>
              <a:t>Two arrays: list of participants and their credit</a:t>
            </a:r>
          </a:p>
          <a:p>
            <a:r>
              <a:rPr lang="en-GB" sz="3600" dirty="0" smtClean="0">
                <a:latin typeface="+mj-lt"/>
              </a:rPr>
              <a:t>After 12 hours: </a:t>
            </a:r>
            <a:r>
              <a:rPr lang="en-GB" sz="3600" dirty="0" smtClean="0">
                <a:latin typeface="+mj-lt"/>
              </a:rPr>
              <a:t> </a:t>
            </a:r>
          </a:p>
          <a:p>
            <a:endParaRPr lang="en-GB" sz="3600" dirty="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smtClean="0"/>
              <a:t>Govern-Mental</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List grew to long!</a:t>
            </a:r>
          </a:p>
          <a:p>
            <a:r>
              <a:rPr lang="en-GB" sz="3600" dirty="0" smtClean="0">
                <a:latin typeface="+mj-lt"/>
              </a:rPr>
              <a:t>Required gas for cleaning the arrays, exceeds the maximum allowed for a single transaction </a:t>
            </a:r>
            <a:endParaRPr lang="en-GB" sz="3600" dirty="0">
              <a:latin typeface="+mj-lt"/>
            </a:endParaRPr>
          </a:p>
        </p:txBody>
      </p:sp>
      <p:sp>
        <p:nvSpPr>
          <p:cNvPr id="11" name="Rettangolo arrotondato 10"/>
          <p:cNvSpPr/>
          <p:nvPr/>
        </p:nvSpPr>
        <p:spPr>
          <a:xfrm>
            <a:off x="824347" y="1912882"/>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459953" y="1909228"/>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arrotondato 13"/>
          <p:cNvSpPr/>
          <p:nvPr/>
        </p:nvSpPr>
        <p:spPr>
          <a:xfrm>
            <a:off x="4071471" y="1894764"/>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5707077"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369901"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Rettangolo arrotondato 16"/>
          <p:cNvSpPr/>
          <p:nvPr/>
        </p:nvSpPr>
        <p:spPr>
          <a:xfrm>
            <a:off x="9005507" y="1887456"/>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 name="CasellaDiTesto 2"/>
          <p:cNvSpPr txBox="1"/>
          <p:nvPr/>
        </p:nvSpPr>
        <p:spPr>
          <a:xfrm>
            <a:off x="10582733" y="1497600"/>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smtClean="0"/>
              <a:t>Govern-Mental</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28575">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smtClean="0"/>
              <a:t>Govern-Mental - #1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smtClean="0">
              <a:latin typeface="+mj-lt"/>
            </a:endParaRPr>
          </a:p>
          <a:p>
            <a:r>
              <a:rPr lang="en-GB" sz="4000" smtClean="0">
                <a:latin typeface="+mj-lt"/>
              </a:rPr>
              <a:t>??????</a:t>
            </a:r>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smtClean="0"/>
              <a:t>Govern-Mental - #2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791729" y="1348369"/>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Dynamic libraries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Financial</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dirty="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4" name="Gruppo 3"/>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50658" y="3025235"/>
              <a:ext cx="1721037" cy="1555154"/>
            </a:xfrm>
            <a:prstGeom prst="rect">
              <a:avLst/>
            </a:prstGeom>
          </p:spPr>
        </p:pic>
        <p:pic>
          <p:nvPicPr>
            <p:cNvPr id="33" name="Immagine 3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3">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4">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uppo 14"/>
          <p:cNvGrpSpPr/>
          <p:nvPr/>
        </p:nvGrpSpPr>
        <p:grpSpPr>
          <a:xfrm>
            <a:off x="4199372" y="802265"/>
            <a:ext cx="7634863" cy="5335405"/>
            <a:chOff x="4199372" y="802265"/>
            <a:chExt cx="7634863" cy="5335405"/>
          </a:xfrm>
        </p:grpSpPr>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cxnSp>
          <p:nvCxnSpPr>
            <p:cNvPr id="19" name="Connettore 2 18"/>
            <p:cNvCxnSpPr/>
            <p:nvPr/>
          </p:nvCxnSpPr>
          <p:spPr>
            <a:xfrm>
              <a:off x="4199372" y="2372916"/>
              <a:ext cx="2987241" cy="1260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40404 0.00093 " pathEditMode="relative" rAng="0" ptsTypes="AA">
                                      <p:cBhvr>
                                        <p:cTn id="9" dur="2000" fill="hold"/>
                                        <p:tgtEl>
                                          <p:spTgt spid="4"/>
                                        </p:tgtEl>
                                        <p:attrNameLst>
                                          <p:attrName>ppt_x</p:attrName>
                                          <p:attrName>ppt_y</p:attrName>
                                        </p:attrNameLst>
                                      </p:cBhvr>
                                      <p:rCtr x="-20208" y="46"/>
                                    </p:animMotion>
                                  </p:childTnLst>
                                </p:cTn>
                              </p:par>
                              <p:par>
                                <p:cTn id="10" presetID="9" presetClass="entr" presetSubtype="0" fill="hold" nodeType="withEffect">
                                  <p:stCondLst>
                                    <p:cond delay="1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1288</TotalTime>
  <Words>2895</Words>
  <Application>Microsoft Macintosh PowerPoint</Application>
  <PresentationFormat>Widescreen</PresentationFormat>
  <Paragraphs>453</Paragraphs>
  <Slides>37</Slides>
  <Notes>37</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37</vt:i4>
      </vt:variant>
    </vt:vector>
  </HeadingPairs>
  <TitlesOfParts>
    <vt:vector size="42" baseType="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3.1 Scenario Example</vt:lpstr>
      <vt:lpstr>3.1 Scenario Example</vt:lpstr>
      <vt:lpstr>3.1 Scenario Example</vt:lpstr>
      <vt:lpstr>3.1 Scenario Example</vt:lpstr>
      <vt:lpstr>3.1 Scenario Example</vt:lpstr>
      <vt:lpstr>3.1 Scenario Example</vt:lpstr>
      <vt:lpstr>3.2 Traditional ContractS vs. Smart Contracts </vt:lpstr>
      <vt:lpstr>3.3 A simple WALLET CONTRACT</vt:lpstr>
      <vt:lpstr>3.4 Possible Applications</vt:lpstr>
      <vt:lpstr>3.5 Ethereum, Blockchain-based Platform </vt:lpstr>
      <vt:lpstr>Presentazione di PowerPoint</vt:lpstr>
      <vt:lpstr>4.1 Classes of VULNERABILITIES OF ETHEREUM SMART CONTRACTS</vt:lpstr>
      <vt:lpstr>4.2 MOST FAMOUS ATTACKS – The DAO ATTACK </vt:lpstr>
      <vt:lpstr>4.2 MOST FAMOUS ATTACKS – The DAO ATTACK – #1</vt:lpstr>
      <vt:lpstr>4.2 MOST FAMOUS ATTACKS – The DAO ATTACK – #2</vt:lpstr>
      <vt:lpstr>4.2 MOST FAMOUS ATTACKS – KING OF THE ETHER THRONE </vt:lpstr>
      <vt:lpstr>4.2 MOST FAMOUS ATTACKS – KING OF THE ETHER THRONE </vt:lpstr>
      <vt:lpstr>4.2 MOST FAMOUS ATTACKS – Multi-player games </vt:lpstr>
      <vt:lpstr>4.2 MOST FAMOUS ATTACKS – Multi-player games </vt:lpstr>
      <vt:lpstr>4.2 MOST FAMOUS ATTACKS – RUbixi </vt:lpstr>
      <vt:lpstr>4.2 MOST FAMOUS ATTACKS – RUbixi </vt:lpstr>
      <vt:lpstr>4.2 MOST FAMOUS ATTACKS – Govern-Mental</vt:lpstr>
      <vt:lpstr>4.2 MOST FAMOUS ATTACKS – Govern-Mental</vt:lpstr>
      <vt:lpstr>4.2 MOST FAMOUS ATTACKS – Govern-Mental</vt:lpstr>
      <vt:lpstr>4.2 MOST FAMOUS ATTACKS – Govern-Mental - #1 </vt:lpstr>
      <vt:lpstr>4.2 MOST FAMOUS ATTACKS – Govern-Mental - #2 </vt:lpstr>
      <vt:lpstr>4.2 MOST FAMOUS ATTACKS – Dynamic libraries</vt:lpstr>
      <vt:lpstr>Presentazione di PowerPoint</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140</cp:revision>
  <dcterms:created xsi:type="dcterms:W3CDTF">2017-03-12T09:30:45Z</dcterms:created>
  <dcterms:modified xsi:type="dcterms:W3CDTF">2017-03-21T15:46:51Z</dcterms:modified>
</cp:coreProperties>
</file>